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36" r:id="rId2"/>
    <p:sldId id="300" r:id="rId3"/>
    <p:sldId id="299" r:id="rId4"/>
    <p:sldId id="317" r:id="rId5"/>
    <p:sldId id="316" r:id="rId6"/>
    <p:sldId id="315" r:id="rId7"/>
    <p:sldId id="323" r:id="rId8"/>
    <p:sldId id="318" r:id="rId9"/>
    <p:sldId id="302" r:id="rId10"/>
    <p:sldId id="291" r:id="rId11"/>
    <p:sldId id="292" r:id="rId12"/>
    <p:sldId id="293" r:id="rId13"/>
    <p:sldId id="320" r:id="rId14"/>
    <p:sldId id="282" r:id="rId15"/>
    <p:sldId id="283" r:id="rId16"/>
    <p:sldId id="285" r:id="rId17"/>
    <p:sldId id="342" r:id="rId18"/>
    <p:sldId id="284" r:id="rId19"/>
    <p:sldId id="286" r:id="rId20"/>
    <p:sldId id="287" r:id="rId21"/>
    <p:sldId id="290" r:id="rId22"/>
    <p:sldId id="296" r:id="rId23"/>
    <p:sldId id="341" r:id="rId24"/>
    <p:sldId id="297" r:id="rId25"/>
    <p:sldId id="306" r:id="rId26"/>
    <p:sldId id="332" r:id="rId27"/>
    <p:sldId id="331" r:id="rId28"/>
    <p:sldId id="330" r:id="rId29"/>
    <p:sldId id="329" r:id="rId30"/>
    <p:sldId id="357" r:id="rId31"/>
    <p:sldId id="327" r:id="rId32"/>
    <p:sldId id="326" r:id="rId33"/>
    <p:sldId id="325" r:id="rId34"/>
    <p:sldId id="324" r:id="rId35"/>
    <p:sldId id="307" r:id="rId36"/>
    <p:sldId id="263" r:id="rId37"/>
    <p:sldId id="343" r:id="rId38"/>
    <p:sldId id="279" r:id="rId39"/>
    <p:sldId id="344" r:id="rId40"/>
    <p:sldId id="347" r:id="rId41"/>
    <p:sldId id="348" r:id="rId42"/>
    <p:sldId id="345" r:id="rId43"/>
    <p:sldId id="354" r:id="rId44"/>
    <p:sldId id="355" r:id="rId45"/>
    <p:sldId id="351" r:id="rId46"/>
    <p:sldId id="350" r:id="rId47"/>
    <p:sldId id="267" r:id="rId48"/>
    <p:sldId id="356" r:id="rId49"/>
    <p:sldId id="309" r:id="rId50"/>
    <p:sldId id="288" r:id="rId51"/>
    <p:sldId id="289" r:id="rId52"/>
    <p:sldId id="270" r:id="rId53"/>
    <p:sldId id="268" r:id="rId54"/>
    <p:sldId id="31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u Lam LING" initials="HLL" lastIdx="1" clrIdx="0">
    <p:extLst>
      <p:ext uri="{19B8F6BF-5375-455C-9EA6-DF929625EA0E}">
        <p15:presenceInfo xmlns:p15="http://schemas.microsoft.com/office/powerpoint/2012/main" userId="S::hlling@connect.ust.hk::6a94888d-9582-4065-90e2-959dc9b9bf53" providerId="AD"/>
      </p:ext>
    </p:extLst>
  </p:cmAuthor>
  <p:cmAuthor id="2" name="Chun Lok TSE" initials="CLT" lastIdx="1" clrIdx="1">
    <p:extLst>
      <p:ext uri="{19B8F6BF-5375-455C-9EA6-DF929625EA0E}">
        <p15:presenceInfo xmlns:p15="http://schemas.microsoft.com/office/powerpoint/2012/main" userId="Chun Lok TSE" providerId="None"/>
      </p:ext>
    </p:extLst>
  </p:cmAuthor>
  <p:cmAuthor id="3" name="Chung Shun HO" initials="CH" lastIdx="4" clrIdx="2">
    <p:extLst>
      <p:ext uri="{19B8F6BF-5375-455C-9EA6-DF929625EA0E}">
        <p15:presenceInfo xmlns:p15="http://schemas.microsoft.com/office/powerpoint/2012/main" userId="S::cshoae@connect.ust.hk::c171a900-2da3-4a69-bcaf-25f845c742a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F40"/>
    <a:srgbClr val="F4F4F5"/>
    <a:srgbClr val="F35B78"/>
    <a:srgbClr val="5775F7"/>
    <a:srgbClr val="745AF4"/>
    <a:srgbClr val="4472C4"/>
    <a:srgbClr val="E9EBF5"/>
    <a:srgbClr val="8C929A"/>
    <a:srgbClr val="CFD5EA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1" dt="2021-05-09T15:14:53.192"/>
    <p1510:client id="{0E84774C-6CAB-442A-984A-4C6363230D58}" v="2651" dt="2021-05-10T07:30:38.967"/>
    <p1510:client id="{D9D7E277-AC40-4EF6-93BF-1493D43CBD65}" v="501" dt="2021-05-09T13:46:12.518"/>
    <p1510:client id="{E9F00559-D20C-D35A-3777-CB544F2F72DF}" v="122" dt="2021-05-09T15:05:30.526"/>
    <p1510:client id="{EF8415AA-EA1A-7A47-A859-D876CB2C9C9A}" v="171" vWet="173" dt="2021-05-09T15:07:16.3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0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ward\Downloads\accurar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US" b="1" dirty="0"/>
              <a:t>Model Accuracy</a:t>
            </a:r>
            <a:r>
              <a:rPr lang="en-US" b="1" baseline="0" dirty="0"/>
              <a:t> </a:t>
            </a:r>
            <a:r>
              <a:rPr lang="en-US" b="1" dirty="0"/>
              <a:t>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accurary!$H$1</c:f>
              <c:strCache>
                <c:ptCount val="1"/>
                <c:pt idx="0">
                  <c:v>normal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accurary!$G$2:$G$465</c:f>
              <c:numCache>
                <c:formatCode>0%</c:formatCode>
                <c:ptCount val="464"/>
                <c:pt idx="0">
                  <c:v>0.54</c:v>
                </c:pt>
                <c:pt idx="1">
                  <c:v>0.56000000000000005</c:v>
                </c:pt>
                <c:pt idx="2">
                  <c:v>0.56999999999999995</c:v>
                </c:pt>
                <c:pt idx="3">
                  <c:v>0.57999999999999996</c:v>
                </c:pt>
                <c:pt idx="4">
                  <c:v>0.6</c:v>
                </c:pt>
                <c:pt idx="5">
                  <c:v>0.66</c:v>
                </c:pt>
                <c:pt idx="6">
                  <c:v>0.67</c:v>
                </c:pt>
                <c:pt idx="7">
                  <c:v>0.68</c:v>
                </c:pt>
                <c:pt idx="8">
                  <c:v>0.69</c:v>
                </c:pt>
                <c:pt idx="9">
                  <c:v>0.7</c:v>
                </c:pt>
                <c:pt idx="10">
                  <c:v>0.71</c:v>
                </c:pt>
                <c:pt idx="11">
                  <c:v>0.72</c:v>
                </c:pt>
                <c:pt idx="12">
                  <c:v>0.73</c:v>
                </c:pt>
                <c:pt idx="13">
                  <c:v>0.74</c:v>
                </c:pt>
                <c:pt idx="14">
                  <c:v>0.75</c:v>
                </c:pt>
                <c:pt idx="15">
                  <c:v>0.76</c:v>
                </c:pt>
                <c:pt idx="16">
                  <c:v>0.77</c:v>
                </c:pt>
                <c:pt idx="17">
                  <c:v>0.78</c:v>
                </c:pt>
                <c:pt idx="18">
                  <c:v>0.79</c:v>
                </c:pt>
                <c:pt idx="19">
                  <c:v>0.8</c:v>
                </c:pt>
                <c:pt idx="20">
                  <c:v>0.81</c:v>
                </c:pt>
                <c:pt idx="21">
                  <c:v>0.82</c:v>
                </c:pt>
                <c:pt idx="22">
                  <c:v>0.83</c:v>
                </c:pt>
                <c:pt idx="23">
                  <c:v>0.84</c:v>
                </c:pt>
                <c:pt idx="24">
                  <c:v>0.85</c:v>
                </c:pt>
                <c:pt idx="25">
                  <c:v>0.86</c:v>
                </c:pt>
                <c:pt idx="26">
                  <c:v>0.87</c:v>
                </c:pt>
                <c:pt idx="27">
                  <c:v>0.88</c:v>
                </c:pt>
                <c:pt idx="28">
                  <c:v>0.89</c:v>
                </c:pt>
                <c:pt idx="29">
                  <c:v>0.9</c:v>
                </c:pt>
                <c:pt idx="30">
                  <c:v>0.91</c:v>
                </c:pt>
                <c:pt idx="31">
                  <c:v>0.92</c:v>
                </c:pt>
                <c:pt idx="32">
                  <c:v>0.93</c:v>
                </c:pt>
                <c:pt idx="33">
                  <c:v>0.94</c:v>
                </c:pt>
                <c:pt idx="34">
                  <c:v>0.95</c:v>
                </c:pt>
                <c:pt idx="35">
                  <c:v>0.96</c:v>
                </c:pt>
                <c:pt idx="36">
                  <c:v>0.97</c:v>
                </c:pt>
                <c:pt idx="37">
                  <c:v>0.98</c:v>
                </c:pt>
              </c:numCache>
            </c:numRef>
          </c:xVal>
          <c:yVal>
            <c:numRef>
              <c:f>accurary!$H$2:$H$465</c:f>
              <c:numCache>
                <c:formatCode>General</c:formatCode>
                <c:ptCount val="464"/>
                <c:pt idx="0">
                  <c:v>3.8241610796317947E-4</c:v>
                </c:pt>
                <c:pt idx="1">
                  <c:v>1.1977015822924784E-3</c:v>
                </c:pt>
                <c:pt idx="2">
                  <c:v>2.0626438017229895E-3</c:v>
                </c:pt>
                <c:pt idx="3">
                  <c:v>3.4882915447748781E-3</c:v>
                </c:pt>
                <c:pt idx="4">
                  <c:v>9.4477552283865618E-3</c:v>
                </c:pt>
                <c:pt idx="5">
                  <c:v>0.12139098668362204</c:v>
                </c:pt>
                <c:pt idx="6">
                  <c:v>0.17433770266251783</c:v>
                </c:pt>
                <c:pt idx="7">
                  <c:v>0.24587202752338558</c:v>
                </c:pt>
                <c:pt idx="8">
                  <c:v>0.34051782659304408</c:v>
                </c:pt>
                <c:pt idx="9">
                  <c:v>0.46310930750338208</c:v>
                </c:pt>
                <c:pt idx="10">
                  <c:v>0.61850055349592403</c:v>
                </c:pt>
                <c:pt idx="11">
                  <c:v>0.81116574465233138</c:v>
                </c:pt>
                <c:pt idx="12">
                  <c:v>1.0447010670148729</c:v>
                </c:pt>
                <c:pt idx="13">
                  <c:v>1.3212573029644872</c:v>
                </c:pt>
                <c:pt idx="14">
                  <c:v>1.6409512904357371</c:v>
                </c:pt>
                <c:pt idx="15">
                  <c:v>2.0013217037219584</c:v>
                </c:pt>
                <c:pt idx="16">
                  <c:v>2.396906245753498</c:v>
                </c:pt>
                <c:pt idx="17">
                  <c:v>2.8190197296774788</c:v>
                </c:pt>
                <c:pt idx="18">
                  <c:v>3.2558029340285746</c:v>
                </c:pt>
                <c:pt idx="19">
                  <c:v>3.6925895087671221</c:v>
                </c:pt>
                <c:pt idx="20">
                  <c:v>4.1126038634321773</c:v>
                </c:pt>
                <c:pt idx="21">
                  <c:v>4.4979606665349126</c:v>
                </c:pt>
                <c:pt idx="22">
                  <c:v>4.8308922835457837</c:v>
                </c:pt>
                <c:pt idx="23">
                  <c:v>5.0950914219682453</c:v>
                </c:pt>
                <c:pt idx="24">
                  <c:v>5.277029652459678</c:v>
                </c:pt>
                <c:pt idx="25">
                  <c:v>5.3671040459252639</c:v>
                </c:pt>
                <c:pt idx="26">
                  <c:v>5.3604768030435936</c:v>
                </c:pt>
                <c:pt idx="27">
                  <c:v>5.2575057203192985</c:v>
                </c:pt>
                <c:pt idx="28">
                  <c:v>5.0637121882407934</c:v>
                </c:pt>
                <c:pt idx="29">
                  <c:v>4.7892907047998996</c:v>
                </c:pt>
                <c:pt idx="30">
                  <c:v>4.4482205416552283</c:v>
                </c:pt>
                <c:pt idx="31">
                  <c:v>4.0570872732133978</c:v>
                </c:pt>
                <c:pt idx="32">
                  <c:v>3.6337522628133163</c:v>
                </c:pt>
                <c:pt idx="33">
                  <c:v>3.1960179283212393</c:v>
                </c:pt>
                <c:pt idx="34">
                  <c:v>2.7604254638564343</c:v>
                </c:pt>
                <c:pt idx="35">
                  <c:v>2.3412930152287816</c:v>
                </c:pt>
                <c:pt idx="36">
                  <c:v>1.9500620943969544</c:v>
                </c:pt>
                <c:pt idx="37">
                  <c:v>1.5949755793375402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698-4B94-AE03-D180DE73BC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0716207"/>
        <c:axId val="910718703"/>
      </c:scatterChart>
      <c:valAx>
        <c:axId val="91071620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910718703"/>
        <c:crosses val="autoZero"/>
        <c:crossBetween val="midCat"/>
      </c:valAx>
      <c:valAx>
        <c:axId val="91071870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9107162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latin typeface="Source Sans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US" b="1"/>
              <a:t>Aggressive Portfolio</a:t>
            </a:r>
          </a:p>
        </c:rich>
      </c:tx>
      <c:layout>
        <c:manualLayout>
          <c:xMode val="edge"/>
          <c:yMode val="edge"/>
          <c:x val="0.39956082322374648"/>
          <c:y val="1.53502732932842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Sheet1!$H$13</c:f>
              <c:strCache>
                <c:ptCount val="1"/>
                <c:pt idx="0">
                  <c:v>Monthly Growth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Sheet1!$G$14:$G$19</c:f>
              <c:strCache>
                <c:ptCount val="6"/>
                <c:pt idx="0">
                  <c:v>Jun-2020</c:v>
                </c:pt>
                <c:pt idx="1">
                  <c:v>Jul-2020</c:v>
                </c:pt>
                <c:pt idx="2">
                  <c:v>Aug-2020</c:v>
                </c:pt>
                <c:pt idx="3">
                  <c:v>Sep-2020</c:v>
                </c:pt>
                <c:pt idx="4">
                  <c:v>Oct-2020</c:v>
                </c:pt>
                <c:pt idx="5">
                  <c:v>Nov-2020</c:v>
                </c:pt>
              </c:strCache>
            </c:strRef>
          </c:cat>
          <c:val>
            <c:numRef>
              <c:f>Sheet1!$H$14:$H$19</c:f>
              <c:numCache>
                <c:formatCode>0.00%</c:formatCode>
                <c:ptCount val="6"/>
                <c:pt idx="0">
                  <c:v>-5.9999999999999995E-4</c:v>
                </c:pt>
                <c:pt idx="1">
                  <c:v>1.9800000000000002E-2</c:v>
                </c:pt>
                <c:pt idx="2">
                  <c:v>3.4799999999999998E-2</c:v>
                </c:pt>
                <c:pt idx="3">
                  <c:v>-4.6199999999999998E-2</c:v>
                </c:pt>
                <c:pt idx="4">
                  <c:v>-5.1700000000000003E-2</c:v>
                </c:pt>
                <c:pt idx="5">
                  <c:v>0.13569999999999999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A4-421A-87AB-0941C94A29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45679008"/>
        <c:axId val="2114002240"/>
      </c:barChart>
      <c:lineChart>
        <c:grouping val="standard"/>
        <c:varyColors val="0"/>
        <c:ser>
          <c:idx val="1"/>
          <c:order val="1"/>
          <c:tx>
            <c:strRef>
              <c:f>Sheet1!$I$13</c:f>
              <c:strCache>
                <c:ptCount val="1"/>
                <c:pt idx="0">
                  <c:v>Cumulative Growth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4.4444444444444446E-2"/>
                  <c:y val="-6.48148148148148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AA4-421A-87AB-0941C94A2970}"/>
                </c:ext>
              </c:extLst>
            </c:dLbl>
            <c:dLbl>
              <c:idx val="1"/>
              <c:layout>
                <c:manualLayout>
                  <c:x val="-5.345104472706199E-2"/>
                  <c:y val="-5.76776620332046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AA4-421A-87AB-0941C94A2970}"/>
                </c:ext>
              </c:extLst>
            </c:dLbl>
            <c:dLbl>
              <c:idx val="2"/>
              <c:layout>
                <c:manualLayout>
                  <c:x val="-5.8333333333333383E-2"/>
                  <c:y val="-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AA4-421A-87AB-0941C94A2970}"/>
                </c:ext>
              </c:extLst>
            </c:dLbl>
            <c:dLbl>
              <c:idx val="3"/>
              <c:layout>
                <c:manualLayout>
                  <c:x val="-6.1111111111111109E-2"/>
                  <c:y val="-7.8703703703703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AA4-421A-87AB-0941C94A2970}"/>
                </c:ext>
              </c:extLst>
            </c:dLbl>
            <c:dLbl>
              <c:idx val="4"/>
              <c:layout>
                <c:manualLayout>
                  <c:x val="-0.05"/>
                  <c:y val="0.106481481481481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AA4-421A-87AB-0941C94A2970}"/>
                </c:ext>
              </c:extLst>
            </c:dLbl>
            <c:dLbl>
              <c:idx val="5"/>
              <c:layout>
                <c:manualLayout>
                  <c:x val="-0.14166666666666655"/>
                  <c:y val="-1.38888888888889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AA4-421A-87AB-0941C94A29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Sheet1!$G$14:$G$19</c:f>
              <c:strCache>
                <c:ptCount val="6"/>
                <c:pt idx="0">
                  <c:v>Jun-2020</c:v>
                </c:pt>
                <c:pt idx="1">
                  <c:v>Jul-2020</c:v>
                </c:pt>
                <c:pt idx="2">
                  <c:v>Aug-2020</c:v>
                </c:pt>
                <c:pt idx="3">
                  <c:v>Sep-2020</c:v>
                </c:pt>
                <c:pt idx="4">
                  <c:v>Oct-2020</c:v>
                </c:pt>
                <c:pt idx="5">
                  <c:v>Nov-2020</c:v>
                </c:pt>
              </c:strCache>
            </c:strRef>
          </c:cat>
          <c:val>
            <c:numRef>
              <c:f>Sheet1!$I$14:$I$19</c:f>
              <c:numCache>
                <c:formatCode>0.00%</c:formatCode>
                <c:ptCount val="6"/>
                <c:pt idx="0">
                  <c:v>-5.9999999999999995E-4</c:v>
                </c:pt>
                <c:pt idx="1">
                  <c:v>1.9200000000000002E-2</c:v>
                </c:pt>
                <c:pt idx="2">
                  <c:v>5.3999999999999999E-2</c:v>
                </c:pt>
                <c:pt idx="3">
                  <c:v>7.8000000000000014E-3</c:v>
                </c:pt>
                <c:pt idx="4">
                  <c:v>-4.3900000000000002E-2</c:v>
                </c:pt>
                <c:pt idx="5">
                  <c:v>9.1799999999999993E-2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AA4-421A-87AB-0941C94A29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45679008"/>
        <c:axId val="2114002240"/>
      </c:lineChart>
      <c:catAx>
        <c:axId val="1745679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solidFill>
            <a:sysClr val="window" lastClr="FFFFFF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114002240"/>
        <c:crosses val="autoZero"/>
        <c:auto val="1"/>
        <c:lblAlgn val="ctr"/>
        <c:lblOffset val="100"/>
        <c:noMultiLvlLbl val="0"/>
      </c:catAx>
      <c:valAx>
        <c:axId val="211400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74567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 sz="1600" baseline="0">
          <a:latin typeface="Source Sans Pro" panose="020B0503030403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en-US" b="1"/>
              <a:t>Defensive Portfolio</a:t>
            </a:r>
          </a:p>
        </c:rich>
      </c:tx>
      <c:layout>
        <c:manualLayout>
          <c:xMode val="edge"/>
          <c:yMode val="edge"/>
          <c:x val="0.38312416943998706"/>
          <c:y val="1.47549716218521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Sheet1!$H$2</c:f>
              <c:strCache>
                <c:ptCount val="1"/>
                <c:pt idx="0">
                  <c:v>Monthly Growth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Sheet1!$G$3:$G$8</c:f>
              <c:strCache>
                <c:ptCount val="6"/>
                <c:pt idx="0">
                  <c:v>Jun-2020</c:v>
                </c:pt>
                <c:pt idx="1">
                  <c:v>Jul-2020</c:v>
                </c:pt>
                <c:pt idx="2">
                  <c:v>Aug-2020</c:v>
                </c:pt>
                <c:pt idx="3">
                  <c:v>Sep-2020</c:v>
                </c:pt>
                <c:pt idx="4">
                  <c:v>Oct-2020</c:v>
                </c:pt>
                <c:pt idx="5">
                  <c:v>Nov-2020</c:v>
                </c:pt>
              </c:strCache>
            </c:strRef>
          </c:cat>
          <c:val>
            <c:numRef>
              <c:f>Sheet1!$H$3:$H$8</c:f>
              <c:numCache>
                <c:formatCode>0.00%</c:formatCode>
                <c:ptCount val="6"/>
                <c:pt idx="0">
                  <c:v>7.1000000000000004E-3</c:v>
                </c:pt>
                <c:pt idx="1">
                  <c:v>1.24E-2</c:v>
                </c:pt>
                <c:pt idx="2">
                  <c:v>3.1899999999999998E-2</c:v>
                </c:pt>
                <c:pt idx="3">
                  <c:v>-8.0000000000000002E-3</c:v>
                </c:pt>
                <c:pt idx="4">
                  <c:v>1.8E-3</c:v>
                </c:pt>
                <c:pt idx="5">
                  <c:v>4.4999999999999998E-2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3B-4D69-B8A8-2ED3D862EEE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79326336"/>
        <c:axId val="479313440"/>
      </c:barChart>
      <c:lineChart>
        <c:grouping val="standard"/>
        <c:varyColors val="0"/>
        <c:ser>
          <c:idx val="1"/>
          <c:order val="1"/>
          <c:tx>
            <c:strRef>
              <c:f>Sheet1!$I$2</c:f>
              <c:strCache>
                <c:ptCount val="1"/>
                <c:pt idx="0">
                  <c:v>Cumulative Growth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6332808526099089E-2"/>
                  <c:y val="-4.25350914504465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83B-4D69-B8A8-2ED3D862EEE3}"/>
                </c:ext>
              </c:extLst>
            </c:dLbl>
            <c:dLbl>
              <c:idx val="1"/>
              <c:layout>
                <c:manualLayout>
                  <c:x val="-5.5710306406685235E-2"/>
                  <c:y val="-6.38026371756700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83B-4D69-B8A8-2ED3D862EEE3}"/>
                </c:ext>
              </c:extLst>
            </c:dLbl>
            <c:dLbl>
              <c:idx val="2"/>
              <c:layout>
                <c:manualLayout>
                  <c:x val="-4.8443744701465424E-2"/>
                  <c:y val="-4.25350914504466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83B-4D69-B8A8-2ED3D862EEE3}"/>
                </c:ext>
              </c:extLst>
            </c:dLbl>
            <c:dLbl>
              <c:idx val="3"/>
              <c:layout>
                <c:manualLayout>
                  <c:x val="-3.6332808526099068E-2"/>
                  <c:y val="-4.67886005954912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83B-4D69-B8A8-2ED3D862EEE3}"/>
                </c:ext>
              </c:extLst>
            </c:dLbl>
            <c:dLbl>
              <c:idx val="4"/>
              <c:layout>
                <c:manualLayout>
                  <c:x val="-6.0554680876831871E-2"/>
                  <c:y val="-6.38026371756700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83B-4D69-B8A8-2ED3D862EEE3}"/>
                </c:ext>
              </c:extLst>
            </c:dLbl>
            <c:dLbl>
              <c:idx val="5"/>
              <c:layout>
                <c:manualLayout>
                  <c:x val="-2.1799685115659617E-2"/>
                  <c:y val="-4.25350914504466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83B-4D69-B8A8-2ED3D862EE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Sheet1!$G$3:$G$8</c:f>
              <c:strCache>
                <c:ptCount val="6"/>
                <c:pt idx="0">
                  <c:v>Jun-2020</c:v>
                </c:pt>
                <c:pt idx="1">
                  <c:v>Jul-2020</c:v>
                </c:pt>
                <c:pt idx="2">
                  <c:v>Aug-2020</c:v>
                </c:pt>
                <c:pt idx="3">
                  <c:v>Sep-2020</c:v>
                </c:pt>
                <c:pt idx="4">
                  <c:v>Oct-2020</c:v>
                </c:pt>
                <c:pt idx="5">
                  <c:v>Nov-2020</c:v>
                </c:pt>
              </c:strCache>
            </c:strRef>
          </c:cat>
          <c:val>
            <c:numRef>
              <c:f>Sheet1!$I$3:$I$8</c:f>
              <c:numCache>
                <c:formatCode>0.00%</c:formatCode>
                <c:ptCount val="6"/>
                <c:pt idx="0">
                  <c:v>7.1000000000000004E-3</c:v>
                </c:pt>
                <c:pt idx="1">
                  <c:v>1.95E-2</c:v>
                </c:pt>
                <c:pt idx="2">
                  <c:v>5.1400000000000001E-2</c:v>
                </c:pt>
                <c:pt idx="3">
                  <c:v>4.3400000000000001E-2</c:v>
                </c:pt>
                <c:pt idx="4">
                  <c:v>4.5200000000000004E-2</c:v>
                </c:pt>
                <c:pt idx="5">
                  <c:v>9.0200000000000002E-2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83B-4D69-B8A8-2ED3D862EEE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79326336"/>
        <c:axId val="479313440"/>
      </c:lineChart>
      <c:catAx>
        <c:axId val="479326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479313440"/>
        <c:crosses val="autoZero"/>
        <c:auto val="1"/>
        <c:lblAlgn val="ctr"/>
        <c:lblOffset val="100"/>
        <c:noMultiLvlLbl val="1"/>
      </c:catAx>
      <c:valAx>
        <c:axId val="47931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47932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 sz="1600" baseline="0">
          <a:latin typeface="Source Sans Pro" panose="020B0503030403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AC7C3-0F8B-4F02-B267-47D7050D36B3}" type="datetimeFigureOut">
              <a:rPr lang="en-HK" smtClean="0"/>
              <a:t>10/5/2021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48F1F-877F-4572-858E-276799CD03F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8472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48F1F-877F-4572-858E-276799CD03F0}" type="slidenum">
              <a:rPr lang="en-HK" smtClean="0"/>
              <a:t>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8872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4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B8A5-42CF-4B1B-B511-4291DFA8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6" y="363145"/>
            <a:ext cx="10515600" cy="590931"/>
          </a:xfrm>
          <a:noFill/>
        </p:spPr>
        <p:txBody>
          <a:bodyPr wrap="square" rtlCol="0">
            <a:spAutoFit/>
          </a:bodyPr>
          <a:lstStyle>
            <a:lvl1pPr>
              <a:defRPr lang="zh-TW" altLang="en-US" sz="3600" b="1">
                <a:solidFill>
                  <a:srgbClr val="242F4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altLang="zh-TW"/>
              <a:t>Click to edit Master title style</a:t>
            </a:r>
            <a:endParaRPr lang="zh-TW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C23F7F-F776-407C-85BF-A56B706CE31E}"/>
              </a:ext>
            </a:extLst>
          </p:cNvPr>
          <p:cNvCxnSpPr>
            <a:cxnSpLocks/>
          </p:cNvCxnSpPr>
          <p:nvPr userDrawn="1"/>
        </p:nvCxnSpPr>
        <p:spPr>
          <a:xfrm>
            <a:off x="0" y="1155032"/>
            <a:ext cx="12192000" cy="0"/>
          </a:xfrm>
          <a:prstGeom prst="line">
            <a:avLst/>
          </a:prstGeom>
          <a:ln w="76200">
            <a:solidFill>
              <a:srgbClr val="242F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oogle Shape;28;p4">
            <a:extLst>
              <a:ext uri="{FF2B5EF4-FFF2-40B4-BE49-F238E27FC236}">
                <a16:creationId xmlns:a16="http://schemas.microsoft.com/office/drawing/2014/main" id="{6BC0B51A-400D-41DE-B742-9861F6DD9BF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06240047"/>
              </p:ext>
            </p:extLst>
          </p:nvPr>
        </p:nvGraphicFramePr>
        <p:xfrm>
          <a:off x="747897" y="6531854"/>
          <a:ext cx="10860172" cy="33544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1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News Analysis</a:t>
                      </a:r>
                      <a:endParaRPr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Prediction Models</a:t>
                      </a:r>
                      <a:endParaRPr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b="1" i="0" u="none" strike="noStrike" cap="none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Risk Evaluation</a:t>
                      </a:r>
                      <a:endParaRPr sz="2000">
                        <a:solidFill>
                          <a:schemeClr val="bg1"/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2F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Portfolio Recommendation</a:t>
                      </a:r>
                      <a:endParaRPr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E939391-A2A0-49DB-AB33-8ED78FC55686}"/>
              </a:ext>
            </a:extLst>
          </p:cNvPr>
          <p:cNvSpPr/>
          <p:nvPr userDrawn="1"/>
        </p:nvSpPr>
        <p:spPr>
          <a:xfrm>
            <a:off x="250337" y="335446"/>
            <a:ext cx="144300" cy="646331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BC728F-F20F-4462-8FBA-4B1C3285B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288" y="1692275"/>
            <a:ext cx="11401424" cy="4535529"/>
          </a:xfrm>
        </p:spPr>
        <p:txBody>
          <a:bodyPr>
            <a:normAutofit/>
          </a:bodyPr>
          <a:lstStyle>
            <a:lvl1pPr>
              <a:defRPr sz="2400">
                <a:latin typeface="Source Sans Pro" panose="020B0503030403020204" pitchFamily="34" charset="0"/>
              </a:defRPr>
            </a:lvl1pPr>
            <a:lvl2pPr>
              <a:defRPr sz="2400">
                <a:latin typeface="Source Sans Pro" panose="020B0503030403020204" pitchFamily="34" charset="0"/>
              </a:defRPr>
            </a:lvl2pPr>
            <a:lvl3pPr>
              <a:defRPr sz="2400">
                <a:latin typeface="Source Sans Pro" panose="020B0503030403020204" pitchFamily="34" charset="0"/>
              </a:defRPr>
            </a:lvl3pPr>
            <a:lvl4pPr>
              <a:defRPr sz="2400">
                <a:latin typeface="Source Sans Pro" panose="020B0503030403020204" pitchFamily="34" charset="0"/>
              </a:defRPr>
            </a:lvl4pPr>
            <a:lvl5pPr>
              <a:defRPr sz="240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0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4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B8A5-42CF-4B1B-B511-4291DFA8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6" y="363145"/>
            <a:ext cx="10515600" cy="590931"/>
          </a:xfrm>
          <a:noFill/>
        </p:spPr>
        <p:txBody>
          <a:bodyPr wrap="square" rtlCol="0">
            <a:spAutoFit/>
          </a:bodyPr>
          <a:lstStyle>
            <a:lvl1pPr>
              <a:defRPr lang="zh-TW" altLang="en-US" sz="3600" b="1">
                <a:solidFill>
                  <a:srgbClr val="242F4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altLang="zh-TW"/>
              <a:t>Click to edit Master title style</a:t>
            </a:r>
            <a:endParaRPr lang="zh-TW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C23F7F-F776-407C-85BF-A56B706CE31E}"/>
              </a:ext>
            </a:extLst>
          </p:cNvPr>
          <p:cNvCxnSpPr>
            <a:cxnSpLocks/>
          </p:cNvCxnSpPr>
          <p:nvPr userDrawn="1"/>
        </p:nvCxnSpPr>
        <p:spPr>
          <a:xfrm>
            <a:off x="0" y="1155032"/>
            <a:ext cx="12192000" cy="0"/>
          </a:xfrm>
          <a:prstGeom prst="line">
            <a:avLst/>
          </a:prstGeom>
          <a:ln w="76200">
            <a:solidFill>
              <a:srgbClr val="242F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oogle Shape;28;p4">
            <a:extLst>
              <a:ext uri="{FF2B5EF4-FFF2-40B4-BE49-F238E27FC236}">
                <a16:creationId xmlns:a16="http://schemas.microsoft.com/office/drawing/2014/main" id="{5669E745-BAF1-4609-AE22-A7EE5293B29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859201"/>
              </p:ext>
            </p:extLst>
          </p:nvPr>
        </p:nvGraphicFramePr>
        <p:xfrm>
          <a:off x="747897" y="6513566"/>
          <a:ext cx="10860172" cy="33544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1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News Analysis</a:t>
                      </a:r>
                      <a:endParaRPr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Prediction Models</a:t>
                      </a:r>
                      <a:endParaRPr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zh-TW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Risk Evaluation</a:t>
                      </a:r>
                      <a:endParaRPr lang="en-US" altLang="zh-TW"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cap="none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Portfolio Recommendation</a:t>
                      </a:r>
                      <a:endParaRPr sz="2000">
                        <a:solidFill>
                          <a:schemeClr val="bg1"/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2F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1DD0D77-7A34-4341-A80E-FFD4CBC46C77}"/>
              </a:ext>
            </a:extLst>
          </p:cNvPr>
          <p:cNvSpPr/>
          <p:nvPr userDrawn="1"/>
        </p:nvSpPr>
        <p:spPr>
          <a:xfrm>
            <a:off x="250337" y="335446"/>
            <a:ext cx="144300" cy="646331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F3BEBFB-0217-429B-A525-53C120996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288" y="1692275"/>
            <a:ext cx="11401424" cy="4535529"/>
          </a:xfrm>
        </p:spPr>
        <p:txBody>
          <a:bodyPr>
            <a:normAutofit/>
          </a:bodyPr>
          <a:lstStyle>
            <a:lvl1pPr>
              <a:defRPr sz="2400">
                <a:latin typeface="Source Sans Pro" panose="020B0503030403020204" pitchFamily="34" charset="0"/>
              </a:defRPr>
            </a:lvl1pPr>
            <a:lvl2pPr>
              <a:defRPr sz="2400">
                <a:latin typeface="Source Sans Pro" panose="020B0503030403020204" pitchFamily="34" charset="0"/>
              </a:defRPr>
            </a:lvl2pPr>
            <a:lvl3pPr>
              <a:defRPr sz="2400">
                <a:latin typeface="Source Sans Pro" panose="020B0503030403020204" pitchFamily="34" charset="0"/>
              </a:defRPr>
            </a:lvl3pPr>
            <a:lvl4pPr>
              <a:defRPr sz="2400">
                <a:latin typeface="Source Sans Pro" panose="020B0503030403020204" pitchFamily="34" charset="0"/>
              </a:defRPr>
            </a:lvl4pPr>
            <a:lvl5pPr>
              <a:defRPr sz="240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04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242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60CEBC5-1F29-4A11-AE69-02EBFCB3C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869" y="2766217"/>
            <a:ext cx="6854400" cy="1325563"/>
          </a:xfrm>
        </p:spPr>
        <p:txBody>
          <a:bodyPr>
            <a:normAutofit/>
          </a:bodyPr>
          <a:lstStyle>
            <a:lvl1pPr algn="ctr">
              <a:defRPr sz="6000" b="1">
                <a:solidFill>
                  <a:srgbClr val="F4F4F5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" name="Google Shape;903;p65">
            <a:extLst>
              <a:ext uri="{FF2B5EF4-FFF2-40B4-BE49-F238E27FC236}">
                <a16:creationId xmlns:a16="http://schemas.microsoft.com/office/drawing/2014/main" id="{95005BE0-44EC-4E69-B8EE-FEC6E348B3DF}"/>
              </a:ext>
            </a:extLst>
          </p:cNvPr>
          <p:cNvSpPr/>
          <p:nvPr userDrawn="1"/>
        </p:nvSpPr>
        <p:spPr>
          <a:xfrm>
            <a:off x="1245659" y="1890896"/>
            <a:ext cx="3124210" cy="3076207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688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4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B8A5-42CF-4B1B-B511-4291DFA8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6" y="363145"/>
            <a:ext cx="10515600" cy="590931"/>
          </a:xfrm>
          <a:noFill/>
        </p:spPr>
        <p:txBody>
          <a:bodyPr wrap="square" rtlCol="0">
            <a:spAutoFit/>
          </a:bodyPr>
          <a:lstStyle>
            <a:lvl1pPr>
              <a:defRPr lang="zh-TW" altLang="en-US" sz="3600" b="1">
                <a:solidFill>
                  <a:srgbClr val="242F4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3A5311-0D71-4259-872F-6BF48D897F0F}"/>
              </a:ext>
            </a:extLst>
          </p:cNvPr>
          <p:cNvSpPr/>
          <p:nvPr userDrawn="1"/>
        </p:nvSpPr>
        <p:spPr>
          <a:xfrm>
            <a:off x="250337" y="335446"/>
            <a:ext cx="144300" cy="646331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C23F7F-F776-407C-85BF-A56B706CE31E}"/>
              </a:ext>
            </a:extLst>
          </p:cNvPr>
          <p:cNvCxnSpPr>
            <a:cxnSpLocks/>
          </p:cNvCxnSpPr>
          <p:nvPr userDrawn="1"/>
        </p:nvCxnSpPr>
        <p:spPr>
          <a:xfrm>
            <a:off x="0" y="1155032"/>
            <a:ext cx="12192000" cy="0"/>
          </a:xfrm>
          <a:prstGeom prst="line">
            <a:avLst/>
          </a:prstGeom>
          <a:ln w="76200">
            <a:solidFill>
              <a:srgbClr val="242F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8FA3D-FCCA-4171-A656-D8026F20B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288" y="1692275"/>
            <a:ext cx="11401424" cy="4535529"/>
          </a:xfrm>
        </p:spPr>
        <p:txBody>
          <a:bodyPr>
            <a:normAutofit/>
          </a:bodyPr>
          <a:lstStyle>
            <a:lvl1pPr>
              <a:defRPr sz="2400">
                <a:latin typeface="Source Sans Pro" panose="020B0503030403020204" pitchFamily="34" charset="0"/>
              </a:defRPr>
            </a:lvl1pPr>
            <a:lvl2pPr>
              <a:defRPr sz="2400">
                <a:latin typeface="Source Sans Pro" panose="020B0503030403020204" pitchFamily="34" charset="0"/>
              </a:defRPr>
            </a:lvl2pPr>
            <a:lvl3pPr>
              <a:defRPr sz="2400">
                <a:latin typeface="Source Sans Pro" panose="020B0503030403020204" pitchFamily="34" charset="0"/>
              </a:defRPr>
            </a:lvl3pPr>
            <a:lvl4pPr>
              <a:defRPr sz="2400">
                <a:latin typeface="Source Sans Pro" panose="020B0503030403020204" pitchFamily="34" charset="0"/>
              </a:defRPr>
            </a:lvl4pPr>
            <a:lvl5pPr>
              <a:defRPr sz="240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03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4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B8A5-42CF-4B1B-B511-4291DFA8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6" y="363145"/>
            <a:ext cx="10515600" cy="590931"/>
          </a:xfrm>
          <a:noFill/>
        </p:spPr>
        <p:txBody>
          <a:bodyPr wrap="square" rtlCol="0">
            <a:spAutoFit/>
          </a:bodyPr>
          <a:lstStyle>
            <a:lvl1pPr>
              <a:defRPr lang="zh-TW" altLang="en-US" sz="3600" b="1">
                <a:solidFill>
                  <a:srgbClr val="242F4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altLang="zh-TW"/>
              <a:t>Click to edit Master title style</a:t>
            </a:r>
            <a:endParaRPr lang="zh-TW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C23F7F-F776-407C-85BF-A56B706CE31E}"/>
              </a:ext>
            </a:extLst>
          </p:cNvPr>
          <p:cNvCxnSpPr>
            <a:cxnSpLocks/>
          </p:cNvCxnSpPr>
          <p:nvPr userDrawn="1"/>
        </p:nvCxnSpPr>
        <p:spPr>
          <a:xfrm>
            <a:off x="0" y="1155032"/>
            <a:ext cx="12192000" cy="0"/>
          </a:xfrm>
          <a:prstGeom prst="line">
            <a:avLst/>
          </a:prstGeom>
          <a:ln w="76200">
            <a:solidFill>
              <a:srgbClr val="242F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Google Shape;28;p4">
            <a:extLst>
              <a:ext uri="{FF2B5EF4-FFF2-40B4-BE49-F238E27FC236}">
                <a16:creationId xmlns:a16="http://schemas.microsoft.com/office/drawing/2014/main" id="{292EBD59-56F1-4152-8BD0-CEF8E28ECCF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34984949"/>
              </p:ext>
            </p:extLst>
          </p:nvPr>
        </p:nvGraphicFramePr>
        <p:xfrm>
          <a:off x="747897" y="6513566"/>
          <a:ext cx="10860172" cy="33544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1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News Analysis</a:t>
                      </a:r>
                      <a:endParaRPr sz="2000">
                        <a:solidFill>
                          <a:schemeClr val="bg1"/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2F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Prediction Models</a:t>
                      </a:r>
                      <a:endParaRPr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Risk Evaluation</a:t>
                      </a:r>
                      <a:endParaRPr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Portfolio Recommendation</a:t>
                      </a:r>
                      <a:endParaRPr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1FAE594-A18D-43E7-890D-58127B9A2ADD}"/>
              </a:ext>
            </a:extLst>
          </p:cNvPr>
          <p:cNvSpPr/>
          <p:nvPr userDrawn="1"/>
        </p:nvSpPr>
        <p:spPr>
          <a:xfrm>
            <a:off x="250337" y="335446"/>
            <a:ext cx="144300" cy="646331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4A33C9F-EFF4-4A0E-92A9-AFDBA1AB9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288" y="1692275"/>
            <a:ext cx="11401424" cy="4535529"/>
          </a:xfrm>
        </p:spPr>
        <p:txBody>
          <a:bodyPr>
            <a:normAutofit/>
          </a:bodyPr>
          <a:lstStyle>
            <a:lvl1pPr>
              <a:defRPr sz="2400">
                <a:latin typeface="Source Sans Pro" panose="020B0503030403020204" pitchFamily="34" charset="0"/>
              </a:defRPr>
            </a:lvl1pPr>
            <a:lvl2pPr>
              <a:defRPr sz="2400">
                <a:latin typeface="Source Sans Pro" panose="020B0503030403020204" pitchFamily="34" charset="0"/>
              </a:defRPr>
            </a:lvl2pPr>
            <a:lvl3pPr>
              <a:defRPr sz="2400">
                <a:latin typeface="Source Sans Pro" panose="020B0503030403020204" pitchFamily="34" charset="0"/>
              </a:defRPr>
            </a:lvl3pPr>
            <a:lvl4pPr>
              <a:defRPr sz="2400">
                <a:latin typeface="Source Sans Pro" panose="020B0503030403020204" pitchFamily="34" charset="0"/>
              </a:defRPr>
            </a:lvl4pPr>
            <a:lvl5pPr>
              <a:defRPr sz="240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183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rgbClr val="F4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B8A5-42CF-4B1B-B511-4291DFA8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6" y="363145"/>
            <a:ext cx="10515600" cy="590931"/>
          </a:xfrm>
          <a:noFill/>
        </p:spPr>
        <p:txBody>
          <a:bodyPr wrap="square" rtlCol="0">
            <a:spAutoFit/>
          </a:bodyPr>
          <a:lstStyle>
            <a:lvl1pPr>
              <a:defRPr lang="zh-TW" altLang="en-US" sz="3600" b="1">
                <a:solidFill>
                  <a:srgbClr val="242F4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altLang="zh-TW"/>
              <a:t>Click to edit Master title style</a:t>
            </a:r>
            <a:endParaRPr lang="zh-TW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C23F7F-F776-407C-85BF-A56B706CE31E}"/>
              </a:ext>
            </a:extLst>
          </p:cNvPr>
          <p:cNvCxnSpPr>
            <a:cxnSpLocks/>
          </p:cNvCxnSpPr>
          <p:nvPr userDrawn="1"/>
        </p:nvCxnSpPr>
        <p:spPr>
          <a:xfrm>
            <a:off x="0" y="1155032"/>
            <a:ext cx="12192000" cy="0"/>
          </a:xfrm>
          <a:prstGeom prst="line">
            <a:avLst/>
          </a:prstGeom>
          <a:ln w="76200">
            <a:solidFill>
              <a:srgbClr val="242F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oogle Shape;28;p4">
            <a:extLst>
              <a:ext uri="{FF2B5EF4-FFF2-40B4-BE49-F238E27FC236}">
                <a16:creationId xmlns:a16="http://schemas.microsoft.com/office/drawing/2014/main" id="{4DE5E0C2-DCA3-409F-8138-06BA5AC704A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16974165"/>
              </p:ext>
            </p:extLst>
          </p:nvPr>
        </p:nvGraphicFramePr>
        <p:xfrm>
          <a:off x="747897" y="6513566"/>
          <a:ext cx="10860172" cy="33544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1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5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News Analysis</a:t>
                      </a:r>
                      <a:endParaRPr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600" b="1" i="0" u="none" strike="noStrike" cap="none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Prediction Models</a:t>
                      </a:r>
                      <a:endParaRPr sz="2000">
                        <a:solidFill>
                          <a:schemeClr val="bg1"/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2F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zh-TW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Risk Evaluation</a:t>
                      </a:r>
                      <a:endParaRPr lang="en-US" altLang="zh-TW"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cap="none">
                          <a:solidFill>
                            <a:srgbClr val="242F40">
                              <a:alpha val="25000"/>
                            </a:srgbClr>
                          </a:solidFill>
                          <a:latin typeface="Source Sans Pro" panose="020B0503030403020204" pitchFamily="34" charset="0"/>
                          <a:ea typeface="Open Sans"/>
                          <a:cs typeface="Open Sans"/>
                          <a:sym typeface="Open Sans"/>
                        </a:rPr>
                        <a:t>Portfolio Recommendation</a:t>
                      </a:r>
                      <a:endParaRPr sz="2000">
                        <a:solidFill>
                          <a:srgbClr val="242F40">
                            <a:alpha val="25000"/>
                          </a:srgbClr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marL="91450" marR="91450" marT="45725" marB="45725" anchor="ctr">
                    <a:lnL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3A6FB82-41AE-407F-9A77-7FF3A245E665}"/>
              </a:ext>
            </a:extLst>
          </p:cNvPr>
          <p:cNvSpPr/>
          <p:nvPr userDrawn="1"/>
        </p:nvSpPr>
        <p:spPr>
          <a:xfrm>
            <a:off x="250337" y="335446"/>
            <a:ext cx="144300" cy="646331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9BC3639-4C02-433E-B22D-D92CCD6293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288" y="1692275"/>
            <a:ext cx="11401424" cy="4535529"/>
          </a:xfrm>
        </p:spPr>
        <p:txBody>
          <a:bodyPr>
            <a:normAutofit/>
          </a:bodyPr>
          <a:lstStyle>
            <a:lvl1pPr>
              <a:defRPr sz="2400">
                <a:latin typeface="Source Sans Pro" panose="020B0503030403020204" pitchFamily="34" charset="0"/>
              </a:defRPr>
            </a:lvl1pPr>
            <a:lvl2pPr>
              <a:defRPr sz="2400">
                <a:latin typeface="Source Sans Pro" panose="020B0503030403020204" pitchFamily="34" charset="0"/>
              </a:defRPr>
            </a:lvl2pPr>
            <a:lvl3pPr>
              <a:defRPr sz="2400">
                <a:latin typeface="Source Sans Pro" panose="020B0503030403020204" pitchFamily="34" charset="0"/>
              </a:defRPr>
            </a:lvl3pPr>
            <a:lvl4pPr>
              <a:defRPr sz="2400">
                <a:latin typeface="Source Sans Pro" panose="020B0503030403020204" pitchFamily="34" charset="0"/>
              </a:defRPr>
            </a:lvl4pPr>
            <a:lvl5pPr>
              <a:defRPr sz="240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81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icvine.gamespot.com/forums/battles-7/midoriya-and-bakugou-vs-naruto-and-sasuke-part-1-2112234/" TargetMode="External"/><Relationship Id="rId3" Type="http://schemas.openxmlformats.org/officeDocument/2006/relationships/image" Target="../media/image34.jpeg"/><Relationship Id="rId7" Type="http://schemas.openxmlformats.org/officeDocument/2006/relationships/image" Target="../media/image3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picserver.org/highway-signs2/r/return-on-investment.html" TargetMode="External"/><Relationship Id="rId5" Type="http://schemas.openxmlformats.org/officeDocument/2006/relationships/image" Target="../media/image35.jpeg"/><Relationship Id="rId4" Type="http://schemas.openxmlformats.org/officeDocument/2006/relationships/hyperlink" Target="http://www.techeconomy.it/2013/02/07/pmi-e-risk-management-lo-scenario-in-italia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image" Target="../media/image14.sv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Stock Ticker?">
            <a:extLst>
              <a:ext uri="{FF2B5EF4-FFF2-40B4-BE49-F238E27FC236}">
                <a16:creationId xmlns:a16="http://schemas.microsoft.com/office/drawing/2014/main" id="{4F34A641-7A91-4E50-9EE9-276DE9A3D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" b="36056"/>
          <a:stretch/>
        </p:blipFill>
        <p:spPr bwMode="auto">
          <a:xfrm>
            <a:off x="0" y="0"/>
            <a:ext cx="121920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B8DDC4-FD01-4206-88C6-D34616E0E1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F4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348F69-CEDB-400E-832E-0B3836A14A33}"/>
              </a:ext>
            </a:extLst>
          </p:cNvPr>
          <p:cNvSpPr/>
          <p:nvPr/>
        </p:nvSpPr>
        <p:spPr>
          <a:xfrm>
            <a:off x="0" y="2786143"/>
            <a:ext cx="12192000" cy="4071857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303467-151E-4A47-822A-9FE31D536291}"/>
              </a:ext>
            </a:extLst>
          </p:cNvPr>
          <p:cNvCxnSpPr/>
          <p:nvPr/>
        </p:nvCxnSpPr>
        <p:spPr>
          <a:xfrm>
            <a:off x="0" y="2786143"/>
            <a:ext cx="12192000" cy="0"/>
          </a:xfrm>
          <a:prstGeom prst="line">
            <a:avLst/>
          </a:prstGeom>
          <a:ln w="76200">
            <a:solidFill>
              <a:srgbClr val="B87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4CA2BC-DB3B-4F01-AB1A-5B4640F0A7EE}"/>
              </a:ext>
            </a:extLst>
          </p:cNvPr>
          <p:cNvCxnSpPr/>
          <p:nvPr/>
        </p:nvCxnSpPr>
        <p:spPr>
          <a:xfrm>
            <a:off x="0" y="2719370"/>
            <a:ext cx="12192000" cy="0"/>
          </a:xfrm>
          <a:prstGeom prst="line">
            <a:avLst/>
          </a:prstGeom>
          <a:ln w="76200">
            <a:solidFill>
              <a:srgbClr val="A53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1F28571A-05A3-44DE-970A-D08C9310234A}"/>
              </a:ext>
            </a:extLst>
          </p:cNvPr>
          <p:cNvSpPr txBox="1">
            <a:spLocks/>
          </p:cNvSpPr>
          <p:nvPr/>
        </p:nvSpPr>
        <p:spPr>
          <a:xfrm>
            <a:off x="1424395" y="3096165"/>
            <a:ext cx="9343210" cy="13111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HK" altLang="zh-TW" sz="4400">
                <a:solidFill>
                  <a:schemeClr val="bg1"/>
                </a:solidFill>
              </a:rPr>
              <a:t>A System for Predicting Stock Price and Offering Financial Advice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F603D5E-30DE-42EF-A811-29B3108C14A2}"/>
              </a:ext>
            </a:extLst>
          </p:cNvPr>
          <p:cNvSpPr txBox="1">
            <a:spLocks/>
          </p:cNvSpPr>
          <p:nvPr/>
        </p:nvSpPr>
        <p:spPr>
          <a:xfrm>
            <a:off x="82552" y="5429316"/>
            <a:ext cx="3855448" cy="1338828"/>
          </a:xfrm>
          <a:prstGeom prst="rect">
            <a:avLst/>
          </a:prstGeom>
          <a:noFill/>
        </p:spPr>
        <p:txBody>
          <a:bodyPr wrap="square" numCol="2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Sabon Next LT" panose="02000500000000000000" pitchFamily="2" charset="0"/>
              </a:defRPr>
            </a:lvl1pPr>
          </a:lstStyle>
          <a:p>
            <a:r>
              <a:rPr lang="en-US" altLang="zh-TW" sz="1800">
                <a:solidFill>
                  <a:schemeClr val="bg1"/>
                </a:solidFill>
              </a:rPr>
              <a:t>HO, Chung Shun </a:t>
            </a:r>
          </a:p>
          <a:p>
            <a:r>
              <a:rPr lang="en-US" altLang="zh-TW" sz="1800">
                <a:solidFill>
                  <a:schemeClr val="bg1"/>
                </a:solidFill>
              </a:rPr>
              <a:t>TSE, Chun Lok </a:t>
            </a:r>
          </a:p>
          <a:p>
            <a:r>
              <a:rPr lang="en-US" altLang="zh-TW" sz="1800">
                <a:solidFill>
                  <a:schemeClr val="bg1"/>
                </a:solidFill>
              </a:rPr>
              <a:t>SHI, Jianhua </a:t>
            </a:r>
          </a:p>
          <a:p>
            <a:r>
              <a:rPr lang="en-US" sz="1800">
                <a:solidFill>
                  <a:schemeClr val="bg1"/>
                </a:solidFill>
              </a:rPr>
              <a:t>LING, Hou Lam </a:t>
            </a:r>
          </a:p>
          <a:p>
            <a:endParaRPr lang="en-US" altLang="zh-TW" sz="1800">
              <a:solidFill>
                <a:schemeClr val="bg1"/>
              </a:solidFill>
            </a:endParaRPr>
          </a:p>
          <a:p>
            <a:r>
              <a:rPr lang="en-US" altLang="zh-TW" sz="1800">
                <a:solidFill>
                  <a:schemeClr val="bg1"/>
                </a:solidFill>
              </a:rPr>
              <a:t>(Alan)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altLang="zh-TW" sz="1800">
                <a:solidFill>
                  <a:schemeClr val="bg1"/>
                </a:solidFill>
              </a:rPr>
              <a:t>(Gordon)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altLang="zh-TW" sz="1800">
                <a:solidFill>
                  <a:schemeClr val="bg1"/>
                </a:solidFill>
              </a:rPr>
              <a:t>(Simon)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(Howard) </a:t>
            </a:r>
            <a:r>
              <a:rPr lang="en-HK" sz="1800">
                <a:solidFill>
                  <a:schemeClr val="bg1"/>
                </a:solidFill>
              </a:rPr>
              <a:t>​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F083E695-EE5B-44D1-86DB-2A4AC41F9139}"/>
              </a:ext>
            </a:extLst>
          </p:cNvPr>
          <p:cNvSpPr txBox="1">
            <a:spLocks/>
          </p:cNvSpPr>
          <p:nvPr/>
        </p:nvSpPr>
        <p:spPr>
          <a:xfrm>
            <a:off x="82552" y="6494857"/>
            <a:ext cx="402054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Sabon Next LT" panose="02000500000000000000" pitchFamily="2" charset="0"/>
              </a:defRPr>
            </a:lvl1pPr>
          </a:lstStyle>
          <a:p>
            <a:r>
              <a:rPr lang="en-HK" sz="1800">
                <a:solidFill>
                  <a:schemeClr val="bg1"/>
                </a:solidFill>
              </a:rPr>
              <a:t>Supervised by Prof. Dik-</a:t>
            </a:r>
            <a:r>
              <a:rPr lang="en-HK" sz="1800" err="1">
                <a:solidFill>
                  <a:schemeClr val="bg1"/>
                </a:solidFill>
              </a:rPr>
              <a:t>Lun</a:t>
            </a:r>
            <a:r>
              <a:rPr lang="en-HK" sz="1800">
                <a:solidFill>
                  <a:schemeClr val="bg1"/>
                </a:solidFill>
              </a:rPr>
              <a:t> LEE​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DD9AE17E-C71D-447E-9985-E5E292DFC740}"/>
              </a:ext>
            </a:extLst>
          </p:cNvPr>
          <p:cNvSpPr txBox="1">
            <a:spLocks/>
          </p:cNvSpPr>
          <p:nvPr/>
        </p:nvSpPr>
        <p:spPr>
          <a:xfrm>
            <a:off x="82552" y="5126610"/>
            <a:ext cx="4020548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Sabon Next LT" panose="02000500000000000000" pitchFamily="2" charset="0"/>
              </a:defRPr>
            </a:lvl1pPr>
          </a:lstStyle>
          <a:p>
            <a:r>
              <a:rPr lang="en-US" altLang="zh-TW" sz="1800">
                <a:solidFill>
                  <a:schemeClr val="bg1"/>
                </a:solidFill>
              </a:rPr>
              <a:t>Member List:</a:t>
            </a:r>
            <a:r>
              <a:rPr lang="en-HK" sz="1800">
                <a:solidFill>
                  <a:schemeClr val="bg1"/>
                </a:solidFill>
              </a:rPr>
              <a:t>​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732D1C5-EE27-4604-8D86-FCC23240B759}"/>
              </a:ext>
            </a:extLst>
          </p:cNvPr>
          <p:cNvSpPr txBox="1">
            <a:spLocks/>
          </p:cNvSpPr>
          <p:nvPr/>
        </p:nvSpPr>
        <p:spPr>
          <a:xfrm>
            <a:off x="11283596" y="6322469"/>
            <a:ext cx="90840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altLang="zh-TW" sz="3200">
                <a:ln w="12700">
                  <a:noFill/>
                </a:ln>
                <a:solidFill>
                  <a:schemeClr val="bg1">
                    <a:alpha val="90000"/>
                  </a:schemeClr>
                </a:solidFill>
              </a:rPr>
              <a:t>DL2</a:t>
            </a:r>
            <a:endParaRPr lang="en-HK" altLang="zh-TW" sz="3200">
              <a:ln w="12700">
                <a:noFill/>
              </a:ln>
              <a:solidFill>
                <a:schemeClr val="bg1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69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8366-5B98-44EA-976C-850FB96F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Stock News Collection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52483-4A51-4A79-AB76-361B8BA35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Source Sans Pro"/>
                <a:ea typeface="+mn-lt"/>
                <a:cs typeface="+mn-lt"/>
              </a:rPr>
              <a:t>Historical news: collect from Google News with different computers &amp; IP addresses</a:t>
            </a:r>
          </a:p>
          <a:p>
            <a:r>
              <a:rPr lang="en-US">
                <a:latin typeface="Source Sans Pro"/>
                <a:ea typeface="Source Sans Pro"/>
                <a:cs typeface="Calibri"/>
              </a:rPr>
              <a:t>Real-time news: collect from stock page of Finviz</a:t>
            </a:r>
          </a:p>
          <a:p>
            <a:r>
              <a:rPr lang="en-US">
                <a:latin typeface="Source Sans Pro"/>
                <a:ea typeface="+mn-lt"/>
                <a:cs typeface="+mn-lt"/>
              </a:rPr>
              <a:t>News data is first stored as json files, then imported to our database</a:t>
            </a:r>
            <a:endParaRPr lang="en-US">
              <a:latin typeface="Source Sans Pro"/>
              <a:cs typeface="Calibri"/>
            </a:endParaRPr>
          </a:p>
          <a:p>
            <a:r>
              <a:rPr lang="en-US">
                <a:latin typeface="Source Sans Pro"/>
                <a:ea typeface="+mn-lt"/>
                <a:cs typeface="+mn-lt"/>
              </a:rPr>
              <a:t>News data period ranges from 01-01-2013 to present</a:t>
            </a:r>
            <a:endParaRPr lang="en-US">
              <a:latin typeface="Source Sans Pro"/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C0C1D4B-C1CE-4504-B8F3-9EA95D677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0" y="4366209"/>
            <a:ext cx="10624158" cy="19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7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FAC6-D0A5-4C9C-960A-D11088D9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Stock News Preprocessing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8499-B07E-44A5-BD96-9B91F1B42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Source Sans Pro"/>
                <a:ea typeface="Source Sans Pro"/>
                <a:cs typeface="Calibri"/>
              </a:rPr>
              <a:t>Filter out news that without exact posting date</a:t>
            </a:r>
          </a:p>
          <a:p>
            <a:r>
              <a:rPr lang="en-US">
                <a:latin typeface="Source Sans Pro"/>
                <a:ea typeface="Source Sans Pro"/>
                <a:cs typeface="Calibri"/>
              </a:rPr>
              <a:t>Filter out unrelated news collected from Google News that has few or even no relevant stock keywords</a:t>
            </a:r>
          </a:p>
          <a:p>
            <a:r>
              <a:rPr lang="en-US">
                <a:latin typeface="Source Sans Pro"/>
                <a:ea typeface="Source Sans Pro"/>
                <a:cs typeface="Calibri"/>
              </a:rPr>
              <a:t>Generate sentiment scores using </a:t>
            </a:r>
            <a:r>
              <a:rPr lang="en-US" b="1">
                <a:latin typeface="Source Sans Pro"/>
                <a:ea typeface="Source Sans Pro"/>
                <a:cs typeface="Calibri"/>
              </a:rPr>
              <a:t>sentiment analysis</a:t>
            </a:r>
            <a:endParaRPr lang="en-US">
              <a:latin typeface="Source Sans Pro"/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468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0B00-BE17-449B-839C-B606E098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Sentiment 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617A-0BBF-4BD4-8006-6CA7D52E5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Source Sans Pro"/>
                <a:ea typeface="Source Sans Pro"/>
                <a:cs typeface="Calibri"/>
              </a:rPr>
              <a:t>Pre-trained </a:t>
            </a:r>
            <a:r>
              <a:rPr lang="en-US" err="1">
                <a:latin typeface="Source Sans Pro"/>
                <a:ea typeface="Source Sans Pro"/>
                <a:cs typeface="Calibri"/>
              </a:rPr>
              <a:t>FinBERT</a:t>
            </a:r>
            <a:r>
              <a:rPr lang="en-US">
                <a:latin typeface="Source Sans Pro"/>
                <a:ea typeface="Source Sans Pro"/>
                <a:cs typeface="Calibri"/>
              </a:rPr>
              <a:t> model is used</a:t>
            </a:r>
          </a:p>
          <a:p>
            <a:r>
              <a:rPr lang="en-US">
                <a:latin typeface="Source Sans Pro"/>
                <a:ea typeface="Source Sans Pro"/>
                <a:cs typeface="Calibri"/>
              </a:rPr>
              <a:t>Significantly outperforms dictionary-based analysis (Loughran and McDonald dictionary)</a:t>
            </a:r>
            <a:endParaRPr lang="en-US">
              <a:ea typeface="Source Sans Pro"/>
              <a:cs typeface="Calibri"/>
            </a:endParaRPr>
          </a:p>
          <a:p>
            <a:r>
              <a:rPr lang="en-US">
                <a:latin typeface="Source Sans Pro"/>
                <a:ea typeface="Source Sans Pro"/>
                <a:cs typeface="Calibri"/>
              </a:rPr>
              <a:t>Content of stock news is inputted to the model</a:t>
            </a:r>
          </a:p>
          <a:p>
            <a:r>
              <a:rPr lang="en-US">
                <a:latin typeface="Source Sans Pro"/>
                <a:ea typeface="Source Sans Pro"/>
                <a:cs typeface="Calibri"/>
              </a:rPr>
              <a:t>Sentiment scores range from –1 to 1 are generated</a:t>
            </a:r>
          </a:p>
        </p:txBody>
      </p:sp>
    </p:spTree>
    <p:extLst>
      <p:ext uri="{BB962C8B-B14F-4D97-AF65-F5344CB8AC3E}">
        <p14:creationId xmlns:p14="http://schemas.microsoft.com/office/powerpoint/2010/main" val="307255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348F69-CEDB-400E-832E-0B3836A14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1F28571A-05A3-44DE-970A-D08C9310234A}"/>
              </a:ext>
            </a:extLst>
          </p:cNvPr>
          <p:cNvSpPr txBox="1">
            <a:spLocks/>
          </p:cNvSpPr>
          <p:nvPr/>
        </p:nvSpPr>
        <p:spPr>
          <a:xfrm>
            <a:off x="4369869" y="2967334"/>
            <a:ext cx="68533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altLang="zh-TW" sz="6000">
                <a:solidFill>
                  <a:schemeClr val="bg1"/>
                </a:solidFill>
              </a:rPr>
              <a:t>Prediction Model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1" name="Google Shape;903;p65">
            <a:extLst>
              <a:ext uri="{FF2B5EF4-FFF2-40B4-BE49-F238E27FC236}">
                <a16:creationId xmlns:a16="http://schemas.microsoft.com/office/drawing/2014/main" id="{6772B32C-24C3-4AC1-A071-82BCA5D353FC}"/>
              </a:ext>
            </a:extLst>
          </p:cNvPr>
          <p:cNvSpPr/>
          <p:nvPr/>
        </p:nvSpPr>
        <p:spPr>
          <a:xfrm>
            <a:off x="1245659" y="1890896"/>
            <a:ext cx="3124210" cy="3076207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" name="Graphic 4" descr="Processor">
            <a:extLst>
              <a:ext uri="{FF2B5EF4-FFF2-40B4-BE49-F238E27FC236}">
                <a16:creationId xmlns:a16="http://schemas.microsoft.com/office/drawing/2014/main" id="{55E3B121-6F3A-4EE0-9483-3B93415AD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8114" y="2565519"/>
            <a:ext cx="1718913" cy="17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3663-B070-4DBE-B8DC-58AFBDE5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Source Sans Pro"/>
                <a:cs typeface="Calibri Light"/>
              </a:rPr>
              <a:t>Stock Price Collection</a:t>
            </a:r>
            <a:endParaRPr lang="en-US">
              <a:latin typeface="Source Sans Pro"/>
              <a:ea typeface="Source Sans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BFB5B-570B-4043-B3D3-E036972DB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Collect stock price after every trading day using </a:t>
            </a:r>
            <a:r>
              <a:rPr lang="en-US" err="1">
                <a:ea typeface="+mn-lt"/>
                <a:cs typeface="+mn-lt"/>
              </a:rPr>
              <a:t>yFinance</a:t>
            </a:r>
            <a:r>
              <a:rPr lang="en-US">
                <a:ea typeface="+mn-lt"/>
                <a:cs typeface="+mn-lt"/>
              </a:rPr>
              <a:t> API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Data stored as a </a:t>
            </a:r>
            <a:r>
              <a:rPr lang="en-US" err="1">
                <a:ea typeface="+mn-lt"/>
                <a:cs typeface="+mn-lt"/>
              </a:rPr>
              <a:t>DataFrame</a:t>
            </a:r>
            <a:r>
              <a:rPr lang="en-US">
                <a:ea typeface="+mn-lt"/>
                <a:cs typeface="+mn-lt"/>
              </a:rPr>
              <a:t> in csv format 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44A6D2E-DA4F-49E6-BE49-DCF2BE811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" b="49317"/>
          <a:stretch/>
        </p:blipFill>
        <p:spPr>
          <a:xfrm>
            <a:off x="5066527" y="2789362"/>
            <a:ext cx="6287113" cy="1902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5DF528-8E59-4E4E-A82B-8C4E023C87B0}"/>
              </a:ext>
            </a:extLst>
          </p:cNvPr>
          <p:cNvSpPr txBox="1"/>
          <p:nvPr/>
        </p:nvSpPr>
        <p:spPr>
          <a:xfrm>
            <a:off x="6840166" y="469197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Source Sans Pro" panose="020B0503030403020204" pitchFamily="34" charset="0"/>
              </a:rPr>
              <a:t>Data Sample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D227D6-6901-47C5-8EB3-354911FB3107}"/>
              </a:ext>
            </a:extLst>
          </p:cNvPr>
          <p:cNvSpPr txBox="1">
            <a:spLocks/>
          </p:cNvSpPr>
          <p:nvPr/>
        </p:nvSpPr>
        <p:spPr>
          <a:xfrm>
            <a:off x="836578" y="2788663"/>
            <a:ext cx="4233154" cy="3062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>
                <a:latin typeface="Source Sans Pro"/>
                <a:ea typeface="+mn-lt"/>
                <a:cs typeface="+mn-lt"/>
              </a:rPr>
              <a:t>Daily data is collected</a:t>
            </a:r>
            <a:endParaRPr lang="en-US" sz="2600">
              <a:latin typeface="Source Sans Pro"/>
              <a:cs typeface="Calibri" panose="020F0502020204030204"/>
            </a:endParaRPr>
          </a:p>
          <a:p>
            <a:r>
              <a:rPr lang="en-US" sz="2600">
                <a:latin typeface="Source Sans Pro"/>
                <a:ea typeface="Source Sans Pro"/>
                <a:cs typeface="Calibri" panose="020F0502020204030204"/>
              </a:rPr>
              <a:t>Data period ranges from</a:t>
            </a:r>
          </a:p>
          <a:p>
            <a:r>
              <a:rPr lang="en-US" sz="2600">
                <a:latin typeface="Source Sans Pro"/>
                <a:ea typeface="Source Sans Pro"/>
                <a:cs typeface="Calibri" panose="020F0502020204030204"/>
              </a:rPr>
              <a:t>01-01-2011 to present</a:t>
            </a:r>
          </a:p>
          <a:p>
            <a:endParaRPr lang="en-US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3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3D91-374E-4B91-917A-7F8F4FCF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Stock Price Preprocessing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1C87-0170-44F5-B975-08639211F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Source Sans Pro"/>
                <a:ea typeface="Source Sans Pro"/>
                <a:cs typeface="Calibri"/>
              </a:rPr>
              <a:t>Fill in any missing values</a:t>
            </a:r>
          </a:p>
          <a:p>
            <a:r>
              <a:rPr lang="en-US">
                <a:latin typeface="Source Sans Pro"/>
                <a:ea typeface="Source Sans Pro"/>
                <a:cs typeface="Calibri"/>
              </a:rPr>
              <a:t>Generate Technical Indicators</a:t>
            </a:r>
            <a:endParaRPr lang="en-US">
              <a:ea typeface="Source Sans Pro" panose="020B05030304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>
                <a:latin typeface="Source Sans Pro"/>
                <a:ea typeface="Source Sans Pro"/>
                <a:cs typeface="Calibri"/>
              </a:rPr>
              <a:t>Provide domain specific knowledge to gain better understanding</a:t>
            </a:r>
          </a:p>
          <a:p>
            <a:pPr lvl="1"/>
            <a:r>
              <a:rPr lang="en-US">
                <a:latin typeface="Source Sans Pro"/>
                <a:ea typeface="Source Sans Pro"/>
                <a:cs typeface="Calibri"/>
              </a:rPr>
              <a:t>Commonly used by investors and financial analysts to determine the state of a stock</a:t>
            </a:r>
          </a:p>
          <a:p>
            <a:pPr lvl="1"/>
            <a:r>
              <a:rPr lang="en-US">
                <a:latin typeface="Source Sans Pro"/>
                <a:ea typeface="Source Sans Pro"/>
                <a:cs typeface="Calibri"/>
              </a:rPr>
              <a:t>Reflects the trend, momentum, volatility and volume of a stock</a:t>
            </a:r>
          </a:p>
          <a:p>
            <a:pPr lvl="1"/>
            <a:r>
              <a:rPr lang="en-US">
                <a:latin typeface="Source Sans Pro"/>
                <a:ea typeface="Source Sans Pro"/>
                <a:cs typeface="Calibri"/>
              </a:rPr>
              <a:t>Example such as SMA, EMA, MACD, RSI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921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3D91-374E-4B91-917A-7F8F4FCF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Source Sans Pro"/>
                <a:cs typeface="Calibri Light"/>
              </a:rPr>
              <a:t>Input to Prediction Model</a:t>
            </a:r>
            <a:endParaRPr lang="en-US">
              <a:latin typeface="Source Sans Pro"/>
              <a:ea typeface="Source Sans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1C87-0170-44F5-B975-08639211F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Stock Prices, Technical Indicators and news sentiment scores are concatenated together</a:t>
            </a:r>
          </a:p>
          <a:p>
            <a:r>
              <a:rPr lang="en-US">
                <a:cs typeface="Calibri"/>
              </a:rPr>
              <a:t>Stock Price: 5 columns</a:t>
            </a:r>
          </a:p>
          <a:p>
            <a:r>
              <a:rPr lang="en-US">
                <a:cs typeface="Calibri"/>
              </a:rPr>
              <a:t>Technical Indicator: 21 columns</a:t>
            </a:r>
          </a:p>
          <a:p>
            <a:r>
              <a:rPr lang="en-US">
                <a:cs typeface="Calibri"/>
              </a:rPr>
              <a:t>News Sentiment: 1 column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92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3D91-374E-4B91-917A-7F8F4FCF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Source Sans Pro"/>
                <a:cs typeface="Calibri Light"/>
              </a:rPr>
              <a:t>Input to Prediction Model</a:t>
            </a:r>
            <a:endParaRPr lang="en-US">
              <a:latin typeface="Source Sans Pro"/>
              <a:ea typeface="Source Sans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E39E5-0426-44E3-82D9-7131611C9596}"/>
              </a:ext>
            </a:extLst>
          </p:cNvPr>
          <p:cNvSpPr txBox="1"/>
          <p:nvPr/>
        </p:nvSpPr>
        <p:spPr>
          <a:xfrm>
            <a:off x="357055" y="2052048"/>
            <a:ext cx="27049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rgbClr val="242F40"/>
                </a:solidFill>
                <a:latin typeface="Source Sans Pro" panose="020B0503030403020204" pitchFamily="34" charset="0"/>
              </a:rPr>
              <a:t>1. S&amp;P500 Stock Data</a:t>
            </a:r>
          </a:p>
          <a:p>
            <a:pPr algn="ctr"/>
            <a:r>
              <a:rPr lang="en-US" sz="1600">
                <a:solidFill>
                  <a:srgbClr val="242F40"/>
                </a:solidFill>
                <a:latin typeface="Source Sans Pro" panose="020B0503030403020204" pitchFamily="34" charset="0"/>
              </a:rPr>
              <a:t>From Stock Price Crawler</a:t>
            </a:r>
            <a:endParaRPr lang="en-HK" sz="1600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362E6-DFE4-4905-8E52-399B3A4E327E}"/>
              </a:ext>
            </a:extLst>
          </p:cNvPr>
          <p:cNvSpPr txBox="1"/>
          <p:nvPr/>
        </p:nvSpPr>
        <p:spPr>
          <a:xfrm>
            <a:off x="342317" y="5348308"/>
            <a:ext cx="270492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800" b="1">
                <a:solidFill>
                  <a:srgbClr val="242F40"/>
                </a:solidFill>
                <a:latin typeface="Source Sans Pro" panose="020B0503030403020204" pitchFamily="34" charset="0"/>
              </a:rPr>
              <a:t>Yahoo Finance</a:t>
            </a:r>
          </a:p>
          <a:p>
            <a:pPr algn="ctr"/>
            <a:r>
              <a:rPr lang="en-US" sz="1800" b="1">
                <a:solidFill>
                  <a:srgbClr val="242F40"/>
                </a:solidFill>
                <a:latin typeface="Source Sans Pro" panose="020B0503030403020204" pitchFamily="34" charset="0"/>
              </a:rPr>
              <a:t>News Data</a:t>
            </a:r>
          </a:p>
          <a:p>
            <a:pPr algn="ctr"/>
            <a:r>
              <a:rPr lang="en-US" sz="1600">
                <a:solidFill>
                  <a:srgbClr val="242F40"/>
                </a:solidFill>
                <a:latin typeface="Source Sans Pro" panose="020B0503030403020204" pitchFamily="34" charset="0"/>
              </a:rPr>
              <a:t>From News Crawler</a:t>
            </a:r>
            <a:endParaRPr lang="en-HK" sz="1600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1" name="Graphic 10" descr="Upward trend">
            <a:extLst>
              <a:ext uri="{FF2B5EF4-FFF2-40B4-BE49-F238E27FC236}">
                <a16:creationId xmlns:a16="http://schemas.microsoft.com/office/drawing/2014/main" id="{F791C747-C4A1-4AF9-B489-61F1394AD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2418" y="1253531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3ED1B2-F733-404B-9A8F-AFF846E7E244}"/>
              </a:ext>
            </a:extLst>
          </p:cNvPr>
          <p:cNvGrpSpPr/>
          <p:nvPr/>
        </p:nvGrpSpPr>
        <p:grpSpPr>
          <a:xfrm>
            <a:off x="1282418" y="4564090"/>
            <a:ext cx="914400" cy="914400"/>
            <a:chOff x="15860012" y="6958683"/>
            <a:chExt cx="914400" cy="914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664BF3-E97A-4738-883C-7A7FFCC6E789}"/>
                </a:ext>
              </a:extLst>
            </p:cNvPr>
            <p:cNvSpPr/>
            <p:nvPr/>
          </p:nvSpPr>
          <p:spPr bwMode="auto">
            <a:xfrm>
              <a:off x="16000861" y="7143782"/>
              <a:ext cx="489320" cy="5586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7114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HK" sz="3600" b="0" i="0" u="none" strike="noStrike" cap="none" normalizeH="0" baseline="0">
                <a:ln>
                  <a:noFill/>
                </a:ln>
                <a:solidFill>
                  <a:srgbClr val="242F40"/>
                </a:solidFill>
                <a:effectLst/>
                <a:latin typeface="Source Sans Pro" panose="020B0503030403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3F3B19-1AD0-4293-BF4C-79CAC3BF3317}"/>
                </a:ext>
              </a:extLst>
            </p:cNvPr>
            <p:cNvSpPr/>
            <p:nvPr/>
          </p:nvSpPr>
          <p:spPr bwMode="auto">
            <a:xfrm>
              <a:off x="16091357" y="7184238"/>
              <a:ext cx="529716" cy="51821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7114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HK" sz="3600" b="0" i="0" u="none" strike="noStrike" cap="none" normalizeH="0" baseline="0">
                <a:ln>
                  <a:noFill/>
                </a:ln>
                <a:solidFill>
                  <a:srgbClr val="242F40"/>
                </a:solidFill>
                <a:effectLst/>
                <a:latin typeface="Source Sans Pro" panose="020B0503030403020204" pitchFamily="34" charset="0"/>
              </a:endParaRPr>
            </a:p>
          </p:txBody>
        </p:sp>
        <p:pic>
          <p:nvPicPr>
            <p:cNvPr id="15" name="Graphic 14" descr="Newspaper">
              <a:extLst>
                <a:ext uri="{FF2B5EF4-FFF2-40B4-BE49-F238E27FC236}">
                  <a16:creationId xmlns:a16="http://schemas.microsoft.com/office/drawing/2014/main" id="{C0594076-F1C6-4969-97F2-A67170DFB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860012" y="6958683"/>
              <a:ext cx="914400" cy="91440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4DA53AB-F1C3-44C6-BAF3-1DECE8E7FB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8769"/>
          <a:stretch/>
        </p:blipFill>
        <p:spPr>
          <a:xfrm>
            <a:off x="4970209" y="3100774"/>
            <a:ext cx="833051" cy="8458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9C68D1-1340-4BC8-8658-A485AF24CC92}"/>
              </a:ext>
            </a:extLst>
          </p:cNvPr>
          <p:cNvSpPr txBox="1"/>
          <p:nvPr/>
        </p:nvSpPr>
        <p:spPr>
          <a:xfrm>
            <a:off x="4410797" y="3880593"/>
            <a:ext cx="207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rgbClr val="242F40"/>
                </a:solidFill>
                <a:latin typeface="Source Sans Pro" panose="020B0503030403020204" pitchFamily="34" charset="0"/>
              </a:rPr>
              <a:t>2. Technical Indicator</a:t>
            </a:r>
            <a:endParaRPr lang="en-HK" sz="1800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CEB0099-27E4-46A7-B592-2A371C8E1E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0289" b="43427"/>
          <a:stretch/>
        </p:blipFill>
        <p:spPr>
          <a:xfrm>
            <a:off x="4802936" y="4727348"/>
            <a:ext cx="1293064" cy="5864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0C5900-011B-4E2D-82E4-FA3B5149D6E5}"/>
              </a:ext>
            </a:extLst>
          </p:cNvPr>
          <p:cNvSpPr txBox="1"/>
          <p:nvPr/>
        </p:nvSpPr>
        <p:spPr>
          <a:xfrm>
            <a:off x="4412555" y="5334039"/>
            <a:ext cx="207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rgbClr val="242F40"/>
                </a:solidFill>
                <a:latin typeface="Source Sans Pro" panose="020B0503030403020204" pitchFamily="34" charset="0"/>
              </a:rPr>
              <a:t>3. Sentiment Score</a:t>
            </a:r>
            <a:endParaRPr lang="en-HK" sz="1800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6CB6640-F4DB-4274-8948-586B89D676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9880"/>
          <a:stretch/>
        </p:blipFill>
        <p:spPr>
          <a:xfrm rot="5400000">
            <a:off x="10079068" y="3007247"/>
            <a:ext cx="1035354" cy="10369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03529A-125D-4756-86FA-398582534277}"/>
              </a:ext>
            </a:extLst>
          </p:cNvPr>
          <p:cNvSpPr txBox="1"/>
          <p:nvPr/>
        </p:nvSpPr>
        <p:spPr>
          <a:xfrm>
            <a:off x="2059803" y="4342608"/>
            <a:ext cx="2704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42F40"/>
                </a:solidFill>
                <a:latin typeface="Source Sans Pro" panose="020B0503030403020204" pitchFamily="34" charset="0"/>
              </a:rPr>
              <a:t>Sentiment </a:t>
            </a:r>
          </a:p>
          <a:p>
            <a:pPr algn="ctr"/>
            <a:r>
              <a:rPr lang="en-US">
                <a:solidFill>
                  <a:srgbClr val="242F40"/>
                </a:solidFill>
                <a:latin typeface="Source Sans Pro" panose="020B0503030403020204" pitchFamily="34" charset="0"/>
              </a:rPr>
              <a:t>Analysis</a:t>
            </a:r>
            <a:endParaRPr lang="en-HK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C55899-7970-43E9-A7EC-538A04EFEEE4}"/>
              </a:ext>
            </a:extLst>
          </p:cNvPr>
          <p:cNvSpPr txBox="1"/>
          <p:nvPr/>
        </p:nvSpPr>
        <p:spPr>
          <a:xfrm>
            <a:off x="9266446" y="4028342"/>
            <a:ext cx="270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rgbClr val="242F40"/>
                </a:solidFill>
                <a:latin typeface="Source Sans Pro" panose="020B0503030403020204" pitchFamily="34" charset="0"/>
              </a:rPr>
              <a:t>Bidirectional LSTM</a:t>
            </a:r>
            <a:endParaRPr lang="en-HK" sz="1800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468B68-F8AE-451A-B3C1-C948ABAE1B48}"/>
              </a:ext>
            </a:extLst>
          </p:cNvPr>
          <p:cNvSpPr txBox="1"/>
          <p:nvPr/>
        </p:nvSpPr>
        <p:spPr>
          <a:xfrm>
            <a:off x="7600036" y="3125829"/>
            <a:ext cx="270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42F40"/>
                </a:solidFill>
                <a:latin typeface="Source Sans Pro" panose="020B0503030403020204" pitchFamily="34" charset="0"/>
              </a:rPr>
              <a:t>Input</a:t>
            </a:r>
            <a:endParaRPr lang="en-HK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F66BAA-1621-4E6F-A0EC-F766EC2DE609}"/>
              </a:ext>
            </a:extLst>
          </p:cNvPr>
          <p:cNvSpPr txBox="1"/>
          <p:nvPr/>
        </p:nvSpPr>
        <p:spPr>
          <a:xfrm>
            <a:off x="2059803" y="3140413"/>
            <a:ext cx="270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42F40"/>
                </a:solidFill>
                <a:latin typeface="Source Sans Pro" panose="020B0503030403020204" pitchFamily="34" charset="0"/>
              </a:rPr>
              <a:t>Generate</a:t>
            </a:r>
            <a:endParaRPr lang="en-HK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6B4C359-B95A-4166-920A-3417352820F1}"/>
              </a:ext>
            </a:extLst>
          </p:cNvPr>
          <p:cNvCxnSpPr>
            <a:cxnSpLocks/>
            <a:stCxn id="9" idx="2"/>
            <a:endCxn id="17" idx="1"/>
          </p:cNvCxnSpPr>
          <p:nvPr/>
        </p:nvCxnSpPr>
        <p:spPr>
          <a:xfrm rot="16200000" flipH="1">
            <a:off x="2911810" y="1465306"/>
            <a:ext cx="856105" cy="3260693"/>
          </a:xfrm>
          <a:prstGeom prst="bentConnector2">
            <a:avLst/>
          </a:prstGeom>
          <a:ln w="3810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05079F4-36E3-4B58-9564-898C646F3CEA}"/>
              </a:ext>
            </a:extLst>
          </p:cNvPr>
          <p:cNvCxnSpPr>
            <a:cxnSpLocks/>
          </p:cNvCxnSpPr>
          <p:nvPr/>
        </p:nvCxnSpPr>
        <p:spPr>
          <a:xfrm>
            <a:off x="2668053" y="4963934"/>
            <a:ext cx="1488422" cy="0"/>
          </a:xfrm>
          <a:prstGeom prst="straightConnector1">
            <a:avLst/>
          </a:prstGeom>
          <a:ln w="3810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AEDF2B3-3DC5-46AC-A754-C7049DF3A5CC}"/>
              </a:ext>
            </a:extLst>
          </p:cNvPr>
          <p:cNvCxnSpPr>
            <a:cxnSpLocks/>
            <a:stCxn id="11" idx="3"/>
            <a:endCxn id="22" idx="2"/>
          </p:cNvCxnSpPr>
          <p:nvPr/>
        </p:nvCxnSpPr>
        <p:spPr>
          <a:xfrm>
            <a:off x="2196818" y="1710731"/>
            <a:ext cx="7881470" cy="1814973"/>
          </a:xfrm>
          <a:prstGeom prst="bentConnector3">
            <a:avLst>
              <a:gd name="adj1" fmla="val 74861"/>
            </a:avLst>
          </a:prstGeom>
          <a:ln w="3810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44">
            <a:extLst>
              <a:ext uri="{FF2B5EF4-FFF2-40B4-BE49-F238E27FC236}">
                <a16:creationId xmlns:a16="http://schemas.microsoft.com/office/drawing/2014/main" id="{21D99D37-95CB-4897-AC46-375F67DA7F97}"/>
              </a:ext>
            </a:extLst>
          </p:cNvPr>
          <p:cNvCxnSpPr>
            <a:cxnSpLocks/>
            <a:stCxn id="17" idx="3"/>
            <a:endCxn id="22" idx="2"/>
          </p:cNvCxnSpPr>
          <p:nvPr/>
        </p:nvCxnSpPr>
        <p:spPr>
          <a:xfrm>
            <a:off x="5803260" y="3523706"/>
            <a:ext cx="4275028" cy="1998"/>
          </a:xfrm>
          <a:prstGeom prst="straightConnector1">
            <a:avLst/>
          </a:prstGeom>
          <a:ln w="3810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003CEA-E992-4FA9-AADF-8DD10224601F}"/>
              </a:ext>
            </a:extLst>
          </p:cNvPr>
          <p:cNvCxnSpPr>
            <a:cxnSpLocks/>
            <a:stCxn id="20" idx="3"/>
            <a:endCxn id="22" idx="2"/>
          </p:cNvCxnSpPr>
          <p:nvPr/>
        </p:nvCxnSpPr>
        <p:spPr>
          <a:xfrm flipV="1">
            <a:off x="6096000" y="3525704"/>
            <a:ext cx="3982288" cy="1494879"/>
          </a:xfrm>
          <a:prstGeom prst="bentConnector3">
            <a:avLst>
              <a:gd name="adj1" fmla="val 50000"/>
            </a:avLst>
          </a:prstGeom>
          <a:ln w="3810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E832ABB-ABB3-4B7D-93C4-C9EB35D60587}"/>
              </a:ext>
            </a:extLst>
          </p:cNvPr>
          <p:cNvSpPr txBox="1"/>
          <p:nvPr/>
        </p:nvSpPr>
        <p:spPr>
          <a:xfrm>
            <a:off x="6633547" y="1307193"/>
            <a:ext cx="1307227" cy="370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Source Sans Pro" panose="020B0503030403020204" pitchFamily="34" charset="0"/>
                <a:cs typeface="Calibri"/>
              </a:rPr>
              <a:t>5</a:t>
            </a:r>
            <a:r>
              <a:rPr lang="en-US" altLang="zh-TW" dirty="0">
                <a:latin typeface="Source Sans Pro" panose="020B0503030403020204" pitchFamily="34" charset="0"/>
                <a:cs typeface="Calibri"/>
              </a:rPr>
              <a:t> features</a:t>
            </a:r>
            <a:endParaRPr lang="zh-TW" altLang="en-US" dirty="0">
              <a:latin typeface="Source Sans Pro" panose="020B0503030403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E16C7A-2D8C-49B5-B7F2-0ECC09933623}"/>
              </a:ext>
            </a:extLst>
          </p:cNvPr>
          <p:cNvSpPr txBox="1"/>
          <p:nvPr/>
        </p:nvSpPr>
        <p:spPr>
          <a:xfrm>
            <a:off x="6561501" y="3136667"/>
            <a:ext cx="1307227" cy="370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Source Sans Pro" panose="020B0503030403020204" pitchFamily="34" charset="0"/>
                <a:cs typeface="Calibri"/>
              </a:rPr>
              <a:t>21</a:t>
            </a:r>
            <a:r>
              <a:rPr lang="en-US" altLang="zh-TW" dirty="0">
                <a:latin typeface="Source Sans Pro" panose="020B0503030403020204" pitchFamily="34" charset="0"/>
                <a:cs typeface="Calibri"/>
              </a:rPr>
              <a:t> features</a:t>
            </a:r>
            <a:endParaRPr lang="zh-TW" altLang="en-US" dirty="0">
              <a:latin typeface="Source Sans Pro" panose="020B0503030403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C49824-95DF-42C7-9266-A4F6E4914400}"/>
              </a:ext>
            </a:extLst>
          </p:cNvPr>
          <p:cNvSpPr txBox="1"/>
          <p:nvPr/>
        </p:nvSpPr>
        <p:spPr>
          <a:xfrm>
            <a:off x="6689783" y="4634995"/>
            <a:ext cx="1307227" cy="370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Source Sans Pro" panose="020B0503030403020204" pitchFamily="34" charset="0"/>
                <a:cs typeface="Calibri"/>
              </a:rPr>
              <a:t>1 </a:t>
            </a:r>
            <a:r>
              <a:rPr lang="en-US" altLang="zh-TW" dirty="0">
                <a:latin typeface="Source Sans Pro" panose="020B0503030403020204" pitchFamily="34" charset="0"/>
                <a:cs typeface="Calibri"/>
              </a:rPr>
              <a:t>feature</a:t>
            </a:r>
            <a:endParaRPr lang="zh-TW" altLang="en-US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5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1BD3-7FD9-4A11-AF72-25628AF7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Stock Price Prediction 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E868-A5AB-4DF2-8632-FBA53E426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Predict the upcoming 90 days of stock price based on a fixed window size </a:t>
            </a:r>
          </a:p>
          <a:p>
            <a:r>
              <a:rPr lang="en-US">
                <a:cs typeface="Calibri"/>
              </a:rPr>
              <a:t>Multiple machine learning architectures and optimal configuration of input features are tested and evaluated</a:t>
            </a:r>
          </a:p>
        </p:txBody>
      </p:sp>
    </p:spTree>
    <p:extLst>
      <p:ext uri="{BB962C8B-B14F-4D97-AF65-F5344CB8AC3E}">
        <p14:creationId xmlns:p14="http://schemas.microsoft.com/office/powerpoint/2010/main" val="69462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1BD3-7FD9-4A11-AF72-25628AF7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Stock Price Prediction Models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1E868-A5AB-4DF2-8632-FBA53E426A3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vert="horz" lIns="91440" tIns="45720" rIns="91440" bIns="45720" rtlCol="0" anchor="t"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>
                    <a:cs typeface="Calibri"/>
                  </a:rPr>
                  <a:t>Evaluation Methodology:</a:t>
                </a:r>
              </a:p>
              <a:p>
                <a:pPr marL="0" indent="0">
                  <a:buNone/>
                </a:pPr>
                <a:r>
                  <a:rPr lang="en-US">
                    <a:cs typeface="Calibri"/>
                  </a:rPr>
                  <a:t>Mean Absolute Percentage Error (MAPE)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𝑀𝐴𝑃𝐸</m:t>
                    </m:r>
                    <m:r>
                      <a:rPr lang="en-US" sz="180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HK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HK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HK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HK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%</m:t>
                        </m:r>
                      </m:e>
                    </m:nary>
                  </m:oMath>
                </a14:m>
                <a:r>
                  <a:rPr lang="en-US" sz="1800" kern="1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  <a:endParaRPr lang="en-HK" sz="1800" kern="10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cs typeface="Calibri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kern="10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n is the number of observations, </a:t>
                </a:r>
                <a:r>
                  <a:rPr lang="en-US" kern="10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kern="100" baseline="-2500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kern="10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actual value and </a:t>
                </a:r>
                <a:r>
                  <a:rPr lang="en-US" kern="10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kern="100" baseline="-2500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kern="10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’ is the predicted value. MAPE provides errors in terms of percentages. It considers the ratio between error and the actual value, not only the value difference.</a:t>
                </a:r>
              </a:p>
              <a:p>
                <a:r>
                  <a:rPr lang="en-US" kern="100">
                    <a:ea typeface="PMingLiU" panose="02020500000000000000" pitchFamily="18" charset="-120"/>
                    <a:cs typeface="Times New Roman" panose="02020603050405020304" pitchFamily="18" charset="0"/>
                  </a:rPr>
                  <a:t>Commonly used in time series forecasting</a:t>
                </a:r>
              </a:p>
              <a:p>
                <a:pPr marR="152400" algn="just">
                  <a:lnSpc>
                    <a:spcPct val="150000"/>
                  </a:lnSpc>
                </a:pPr>
                <a:r>
                  <a:rPr lang="en-US" kern="10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accuracy of the model is defined below:</a:t>
                </a:r>
                <a:endParaRPr lang="en-HK" kern="100">
                  <a:effectLst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1524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𝐴𝑐𝑐𝑢𝑟𝑎𝑐𝑦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HK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𝑀𝐴𝑃𝐸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∗100%</m:t>
                      </m:r>
                    </m:oMath>
                  </m:oMathPara>
                </a14:m>
                <a:endParaRPr lang="en-HK" sz="1800" kern="10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HK" sz="1800" kern="100">
                  <a:effectLst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1E868-A5AB-4DF2-8632-FBA53E426A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95" t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AA207B-588E-4123-A90C-6A36EA74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Source Sans Pro"/>
                <a:ea typeface="新細明體"/>
              </a:rPr>
              <a:t>Introduction</a:t>
            </a:r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8BC42-6881-4DA5-9C3A-7AC887067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2" b="2892"/>
          <a:stretch/>
        </p:blipFill>
        <p:spPr>
          <a:xfrm>
            <a:off x="4388414" y="4450844"/>
            <a:ext cx="2972849" cy="197227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3DEF20-714D-42ED-8DBF-456B4B2ACC77}"/>
              </a:ext>
            </a:extLst>
          </p:cNvPr>
          <p:cNvSpPr txBox="1"/>
          <p:nvPr/>
        </p:nvSpPr>
        <p:spPr>
          <a:xfrm>
            <a:off x="2922427" y="6423122"/>
            <a:ext cx="5904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>
                <a:solidFill>
                  <a:srgbClr val="242F40"/>
                </a:solidFill>
                <a:latin typeface="Source Sans Pro" panose="020B0503030403020204" pitchFamily="34" charset="0"/>
              </a:rPr>
              <a:t>People with no Financial Background</a:t>
            </a:r>
            <a:endParaRPr lang="zh-TW" altLang="en-US" sz="2400" b="1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6EE7C4-1B6C-4C4C-B3CD-915DF28B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27" y="1391895"/>
            <a:ext cx="3111873" cy="206451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7089CC-418F-4C53-925B-53C713567A03}"/>
              </a:ext>
            </a:extLst>
          </p:cNvPr>
          <p:cNvSpPr txBox="1"/>
          <p:nvPr/>
        </p:nvSpPr>
        <p:spPr>
          <a:xfrm>
            <a:off x="-799949" y="3447559"/>
            <a:ext cx="638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>
                <a:solidFill>
                  <a:srgbClr val="242F40"/>
                </a:solidFill>
                <a:latin typeface="Source Sans Pro" panose="020B0503030403020204" pitchFamily="34" charset="0"/>
              </a:rPr>
              <a:t>Stock Market</a:t>
            </a:r>
            <a:endParaRPr lang="zh-TW" altLang="en-US" sz="2400" b="1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577BF-71F1-43C5-BC11-4AC7D1C268F1}"/>
              </a:ext>
            </a:extLst>
          </p:cNvPr>
          <p:cNvSpPr txBox="1"/>
          <p:nvPr/>
        </p:nvSpPr>
        <p:spPr>
          <a:xfrm>
            <a:off x="4131658" y="1318523"/>
            <a:ext cx="81504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kern="0" dirty="0"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Unknown factors are affecting the stock market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kern="0" dirty="0">
              <a:latin typeface="Source Sans Pro" panose="020B0503030403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altLang="zh-TW" sz="2400" kern="0" dirty="0"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Strategies have been used to mitigate the 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HK" altLang="zh-TW" sz="2400" kern="0" dirty="0">
              <a:latin typeface="Source Sans Pro" panose="020B0503030403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altLang="zh-TW" sz="2400" dirty="0">
                <a:latin typeface="Source Sans Pro" panose="020B0503030403020204" pitchFamily="34" charset="0"/>
              </a:rPr>
              <a:t>Utilizing these strategies requires advanced financial knowledge</a:t>
            </a:r>
            <a:endParaRPr lang="zh-TW" altLang="en-US" sz="2400" dirty="0">
              <a:latin typeface="Source Sans Pro" panose="020B0503030403020204" pitchFamily="34" charset="0"/>
            </a:endParaRPr>
          </a:p>
          <a:p>
            <a:pPr algn="ctr"/>
            <a:endParaRPr lang="zh-TW" altLang="en-US" sz="2400" dirty="0">
              <a:latin typeface="Source Sans Pro" panose="020B0503030403020204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A5EDDC6-4726-401D-A430-74D87460FA14}"/>
              </a:ext>
            </a:extLst>
          </p:cNvPr>
          <p:cNvSpPr/>
          <p:nvPr/>
        </p:nvSpPr>
        <p:spPr>
          <a:xfrm rot="5400000">
            <a:off x="5611146" y="3866382"/>
            <a:ext cx="527384" cy="530258"/>
          </a:xfrm>
          <a:prstGeom prst="rightArrow">
            <a:avLst/>
          </a:prstGeom>
          <a:solidFill>
            <a:srgbClr val="242F40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750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1BD3-7FD9-4A11-AF72-25628AF7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Stock Price Prediction 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E868-A5AB-4DF2-8632-FBA53E426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Normalize the features using </a:t>
            </a:r>
            <a:r>
              <a:rPr lang="en-US" err="1">
                <a:cs typeface="Calibri"/>
              </a:rPr>
              <a:t>MinMaxScaler</a:t>
            </a:r>
            <a:r>
              <a:rPr lang="en-US">
                <a:cs typeface="Calibri"/>
              </a:rPr>
              <a:t> in Scikit Learn</a:t>
            </a:r>
          </a:p>
          <a:p>
            <a:r>
              <a:rPr lang="en-US">
                <a:cs typeface="Calibri"/>
              </a:rPr>
              <a:t>Using Linear Activation for the output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71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D00CE-2C9F-46F7-875F-C7BD3DA0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Experiment 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70D0A-6675-4080-A46A-45FAAE6B41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288" y="1692275"/>
            <a:ext cx="4960483" cy="4535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Source Sans Pro"/>
                <a:ea typeface="Source Sans Pro"/>
                <a:cs typeface="Calibri"/>
              </a:rPr>
              <a:t>Find </a:t>
            </a:r>
            <a:r>
              <a:rPr lang="en-US">
                <a:latin typeface="Source Sans Pro"/>
                <a:ea typeface="+mn-lt"/>
                <a:cs typeface="+mn-lt"/>
              </a:rPr>
              <a:t>out optimal model architectures and hyperparameters using Grid Search</a:t>
            </a:r>
            <a:endParaRPr lang="en-US">
              <a:latin typeface="Source Sans Pro"/>
            </a:endParaRPr>
          </a:p>
          <a:p>
            <a:r>
              <a:rPr lang="en-US">
                <a:latin typeface="Source Sans Pro"/>
                <a:ea typeface="+mn-lt"/>
                <a:cs typeface="+mn-lt"/>
              </a:rPr>
              <a:t>RNN, UNI-LSTM, BI-LSTM, GRU models </a:t>
            </a:r>
            <a:r>
              <a:rPr lang="en-HK">
                <a:latin typeface="Source Sans Pro"/>
                <a:ea typeface="+mn-lt"/>
                <a:cs typeface="+mn-lt"/>
              </a:rPr>
              <a:t>have been tested with the following hyperparameters</a:t>
            </a:r>
            <a:endParaRPr lang="en-HK">
              <a:latin typeface="Source Sans Pro"/>
              <a:cs typeface="Calibri"/>
            </a:endParaRPr>
          </a:p>
          <a:p>
            <a:endParaRPr lang="en-HK">
              <a:cs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186B7D-85F6-461E-9341-A5294ECFF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549246"/>
              </p:ext>
            </p:extLst>
          </p:nvPr>
        </p:nvGraphicFramePr>
        <p:xfrm>
          <a:off x="5567986" y="1692275"/>
          <a:ext cx="5400000" cy="36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3936901143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3474784565"/>
                    </a:ext>
                  </a:extLst>
                </a:gridCol>
              </a:tblGrid>
              <a:tr h="478800"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Hyperparameters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Configurations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684214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Number of Hidden Units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[32, 64, 128]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21271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Number of Layers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[1, 2, 3, 4]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53351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Dropout rate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[0.1, 0.2, 0.4, 0.5]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66705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Learning rate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[0.005, 0.01, 0.02, 0.05]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2919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Window size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[90, 180, 360]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45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8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B392F-0BFC-4E9E-9B5B-F7567E46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Source Sans Pro"/>
                <a:cs typeface="Calibri Light"/>
              </a:rPr>
              <a:t>Experiment 1</a:t>
            </a:r>
            <a:endParaRPr lang="en-US">
              <a:latin typeface="Source Sans Pro"/>
              <a:ea typeface="Source Sans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67655-5B07-4F84-8AA9-AB5AC38B6D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8201" y="1260104"/>
            <a:ext cx="4229098" cy="11846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HK">
                <a:cs typeface="Calibri"/>
              </a:rPr>
              <a:t>Optimal hyperparameters are listed below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3C77C0-70D4-4F09-B1F3-18495E561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7303"/>
              </p:ext>
            </p:extLst>
          </p:nvPr>
        </p:nvGraphicFramePr>
        <p:xfrm>
          <a:off x="395288" y="2750779"/>
          <a:ext cx="5400000" cy="3038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3234479925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3985136353"/>
                    </a:ext>
                  </a:extLst>
                </a:gridCol>
              </a:tblGrid>
              <a:tr h="47574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Model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HK" sz="1800">
                          <a:effectLst/>
                          <a:latin typeface="Source Sans Pro" panose="020B0503030403020204" pitchFamily="34" charset="0"/>
                        </a:rPr>
                        <a:t>Validation Loss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261101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RNN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0.124 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283421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GRU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0.153 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613757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Unidirectional LSTM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0.122 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984613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Bidirectional LSTM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HK" sz="180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0.111 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9967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16B5AC-1733-4E28-8594-CC0C29A3A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693900"/>
              </p:ext>
            </p:extLst>
          </p:nvPr>
        </p:nvGraphicFramePr>
        <p:xfrm>
          <a:off x="6600400" y="2750779"/>
          <a:ext cx="5400000" cy="3678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3234479925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3985136353"/>
                    </a:ext>
                  </a:extLst>
                </a:gridCol>
              </a:tblGrid>
              <a:tr h="478361"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HK" b="1" kern="0">
                          <a:effectLst/>
                          <a:latin typeface="Source Sans Pro" panose="020B0503030403020204" pitchFamily="34" charset="0"/>
                        </a:rPr>
                        <a:t>Hyperparameters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HK" b="1" kern="0">
                          <a:effectLst/>
                          <a:latin typeface="Source Sans Pro" panose="020B0503030403020204" pitchFamily="34" charset="0"/>
                        </a:rPr>
                        <a:t>Configuration </a:t>
                      </a:r>
                      <a:endParaRPr lang="en-HK" b="1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2611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r>
                        <a:rPr lang="en-HK" kern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Number of Hidden Units </a:t>
                      </a:r>
                      <a:endParaRPr lang="en-HK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52400" lvl="0" algn="l" defTabSz="914400" rtl="0" eaLnBrk="1" latinLnBrk="0" hangingPunct="1">
                        <a:buNone/>
                      </a:pPr>
                      <a:r>
                        <a:rPr lang="en-HK" sz="1800" kern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32 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28342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r>
                        <a:rPr lang="en-HK" kern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Number of Layers </a:t>
                      </a:r>
                      <a:endParaRPr lang="en-HK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52400" lvl="0" algn="l" defTabSz="914400" rtl="0" eaLnBrk="1" latinLnBrk="0" hangingPunct="1">
                        <a:buNone/>
                      </a:pPr>
                      <a:r>
                        <a:rPr lang="en-HK" sz="1800" kern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2 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61375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r>
                        <a:rPr lang="en-HK" kern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Dropout rate </a:t>
                      </a:r>
                      <a:endParaRPr lang="en-HK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52400" lvl="0" algn="l" defTabSz="914400" rtl="0" eaLnBrk="1" latinLnBrk="0" hangingPunct="1">
                        <a:buNone/>
                      </a:pPr>
                      <a:r>
                        <a:rPr lang="en-HK" sz="1800" kern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0.5 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98461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r>
                        <a:rPr lang="en-HK" kern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Learning rate </a:t>
                      </a:r>
                      <a:endParaRPr lang="en-HK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52400" lvl="0" algn="l" defTabSz="914400" rtl="0" eaLnBrk="1" latinLnBrk="0" hangingPunct="1">
                        <a:buNone/>
                      </a:pPr>
                      <a:r>
                        <a:rPr lang="en-HK" sz="1800" kern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0.01 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99676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r>
                        <a:rPr lang="en-HK" kern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</a:rPr>
                        <a:t>Window size </a:t>
                      </a:r>
                      <a:endParaRPr lang="en-HK"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52400" lvl="0" algn="l" defTabSz="914400" rtl="0" eaLnBrk="1" latinLnBrk="0" hangingPunct="1">
                        <a:buNone/>
                      </a:pPr>
                      <a:r>
                        <a:rPr lang="en-HK" sz="1800" kern="0"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90 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86149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5F3855-A7B3-4BA5-A3D6-62CA174A6139}"/>
              </a:ext>
            </a:extLst>
          </p:cNvPr>
          <p:cNvSpPr/>
          <p:nvPr/>
        </p:nvSpPr>
        <p:spPr>
          <a:xfrm>
            <a:off x="395288" y="5165726"/>
            <a:ext cx="5400000" cy="624000"/>
          </a:xfrm>
          <a:prstGeom prst="roundRect">
            <a:avLst/>
          </a:prstGeom>
          <a:noFill/>
          <a:ln w="38100">
            <a:solidFill>
              <a:srgbClr val="242F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4E844C-3D9E-4969-9FA1-21525FDBB44E}"/>
              </a:ext>
            </a:extLst>
          </p:cNvPr>
          <p:cNvSpPr txBox="1">
            <a:spLocks/>
          </p:cNvSpPr>
          <p:nvPr/>
        </p:nvSpPr>
        <p:spPr>
          <a:xfrm>
            <a:off x="906889" y="1260104"/>
            <a:ext cx="4325511" cy="1184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HK">
                <a:cs typeface="Calibri"/>
              </a:rPr>
              <a:t>Bidirectional LSTM achieved the lowest validation loss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D3DE68-54D7-430D-8891-3FF9255EA06D}"/>
              </a:ext>
            </a:extLst>
          </p:cNvPr>
          <p:cNvCxnSpPr>
            <a:cxnSpLocks/>
          </p:cNvCxnSpPr>
          <p:nvPr/>
        </p:nvCxnSpPr>
        <p:spPr>
          <a:xfrm>
            <a:off x="6096000" y="2146300"/>
            <a:ext cx="0" cy="3331426"/>
          </a:xfrm>
          <a:prstGeom prst="line">
            <a:avLst/>
          </a:prstGeom>
          <a:ln w="38100" cap="rnd">
            <a:solidFill>
              <a:srgbClr val="242F40">
                <a:alpha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25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8DF0-D157-4132-B42B-CFEA84F1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Experiment 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C7EA-393A-418A-BFE9-751BC898A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288" y="1446761"/>
            <a:ext cx="11401424" cy="45355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Different models are used to test the effect of using stock price, technical indicators and sentiment scores</a:t>
            </a:r>
            <a:endParaRPr lang="en-US"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9897C7-00BC-474A-A0F4-395106E71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06802"/>
              </p:ext>
            </p:extLst>
          </p:nvPr>
        </p:nvGraphicFramePr>
        <p:xfrm>
          <a:off x="725864" y="2286115"/>
          <a:ext cx="10460609" cy="3919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03">
                  <a:extLst>
                    <a:ext uri="{9D8B030D-6E8A-4147-A177-3AD203B41FA5}">
                      <a16:colId xmlns:a16="http://schemas.microsoft.com/office/drawing/2014/main" val="2084734145"/>
                    </a:ext>
                  </a:extLst>
                </a:gridCol>
                <a:gridCol w="2516166">
                  <a:extLst>
                    <a:ext uri="{9D8B030D-6E8A-4147-A177-3AD203B41FA5}">
                      <a16:colId xmlns:a16="http://schemas.microsoft.com/office/drawing/2014/main" val="3234479925"/>
                    </a:ext>
                  </a:extLst>
                </a:gridCol>
                <a:gridCol w="1743435">
                  <a:extLst>
                    <a:ext uri="{9D8B030D-6E8A-4147-A177-3AD203B41FA5}">
                      <a16:colId xmlns:a16="http://schemas.microsoft.com/office/drawing/2014/main" val="3985136353"/>
                    </a:ext>
                  </a:extLst>
                </a:gridCol>
                <a:gridCol w="1743435">
                  <a:extLst>
                    <a:ext uri="{9D8B030D-6E8A-4147-A177-3AD203B41FA5}">
                      <a16:colId xmlns:a16="http://schemas.microsoft.com/office/drawing/2014/main" val="3883817561"/>
                    </a:ext>
                  </a:extLst>
                </a:gridCol>
                <a:gridCol w="1743435">
                  <a:extLst>
                    <a:ext uri="{9D8B030D-6E8A-4147-A177-3AD203B41FA5}">
                      <a16:colId xmlns:a16="http://schemas.microsoft.com/office/drawing/2014/main" val="769445443"/>
                    </a:ext>
                  </a:extLst>
                </a:gridCol>
                <a:gridCol w="1743435">
                  <a:extLst>
                    <a:ext uri="{9D8B030D-6E8A-4147-A177-3AD203B41FA5}">
                      <a16:colId xmlns:a16="http://schemas.microsoft.com/office/drawing/2014/main" val="3847839397"/>
                    </a:ext>
                  </a:extLst>
                </a:gridCol>
              </a:tblGrid>
              <a:tr h="532961"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4F5"/>
                    </a:solidFill>
                  </a:tcPr>
                </a:tc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4F5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HK" kern="0">
                          <a:effectLst/>
                          <a:latin typeface="Source Sans Pro" panose="020B0503030403020204" pitchFamily="34" charset="0"/>
                        </a:rPr>
                        <a:t>Validation Loss</a:t>
                      </a:r>
                    </a:p>
                  </a:txBody>
                  <a:tcPr anchor="ctr">
                    <a:lnL w="12700" cmpd="sng">
                      <a:noFill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R="152400" lvl="0" algn="ctr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R="152400" lvl="0" algn="ctr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R="152400" lvl="0" algn="ctr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695116"/>
                  </a:ext>
                </a:extLst>
              </a:tr>
              <a:tr h="532961"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4F5"/>
                    </a:solidFill>
                  </a:tcPr>
                </a:tc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4F5"/>
                    </a:solidFill>
                  </a:tcPr>
                </a:tc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HK" b="1" kern="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Model 1</a:t>
                      </a:r>
                    </a:p>
                  </a:txBody>
                  <a:tcPr anchor="ctr">
                    <a:lnL w="12700" cmpd="sng">
                      <a:noFill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HK" b="1" kern="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Model 2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HK" b="1" kern="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Model 3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HK" b="1" kern="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Model 4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61101"/>
                  </a:ext>
                </a:extLst>
              </a:tr>
              <a:tr h="713286">
                <a:tc rowSpan="3">
                  <a:txBody>
                    <a:bodyPr/>
                    <a:lstStyle/>
                    <a:p>
                      <a:pPr marL="0" marR="15240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HK" altLang="zh-TW" b="1" kern="0">
                          <a:solidFill>
                            <a:srgbClr val="F4F4F5"/>
                          </a:solidFill>
                          <a:effectLst/>
                          <a:latin typeface="Source Sans Pro" panose="020B0503030403020204" pitchFamily="34" charset="0"/>
                        </a:rPr>
                        <a:t>Model</a:t>
                      </a:r>
                    </a:p>
                    <a:p>
                      <a:pPr marL="0" marR="15240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HK" altLang="zh-TW" b="1" kern="0">
                          <a:solidFill>
                            <a:srgbClr val="F4F4F5"/>
                          </a:solidFill>
                          <a:effectLst/>
                          <a:latin typeface="Source Sans Pro" panose="020B0503030403020204" pitchFamily="34" charset="0"/>
                        </a:rPr>
                        <a:t>Input</a:t>
                      </a:r>
                    </a:p>
                  </a:txBody>
                  <a:tcPr anchor="ctr"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0" lvl="0" indent="0" algn="l">
                        <a:buFont typeface="+mj-lt"/>
                        <a:buNone/>
                      </a:pPr>
                      <a:r>
                        <a:rPr lang="en-HK" b="1" kern="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Stock Price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9283421"/>
                  </a:ext>
                </a:extLst>
              </a:tr>
              <a:tr h="713286">
                <a:tc vMerge="1">
                  <a:txBody>
                    <a:bodyPr/>
                    <a:lstStyle/>
                    <a:p>
                      <a:pPr marL="0" marR="152400" lvl="0" indent="0" algn="ctr">
                        <a:buNone/>
                      </a:pPr>
                      <a:endParaRPr lang="en-HK" kern="0">
                        <a:solidFill>
                          <a:srgbClr val="242F4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52400" lvl="0" indent="0" algn="l">
                        <a:buNone/>
                      </a:pPr>
                      <a:r>
                        <a:rPr lang="en-HK" b="1" kern="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Sentiment Score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613757"/>
                  </a:ext>
                </a:extLst>
              </a:tr>
              <a:tr h="713286">
                <a:tc vMerge="1">
                  <a:txBody>
                    <a:bodyPr/>
                    <a:lstStyle/>
                    <a:p>
                      <a:pPr marL="0" marR="152400" lvl="0" indent="0" algn="ctr">
                        <a:buFont typeface="+mj-lt"/>
                        <a:buNone/>
                      </a:pPr>
                      <a:endParaRPr lang="en-HK" kern="0">
                        <a:solidFill>
                          <a:srgbClr val="242F40"/>
                        </a:solidFill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lvl="0" indent="0" algn="l">
                        <a:buFont typeface="+mj-lt"/>
                        <a:buNone/>
                      </a:pPr>
                      <a:r>
                        <a:rPr lang="en-HK" b="1" kern="0">
                          <a:solidFill>
                            <a:srgbClr val="242F40"/>
                          </a:solidFill>
                          <a:effectLst/>
                          <a:latin typeface="Source Sans Pro" panose="020B0503030403020204" pitchFamily="34" charset="0"/>
                        </a:rPr>
                        <a:t>Technical Indicator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52400" lvl="0">
                        <a:buNone/>
                      </a:pPr>
                      <a:endParaRPr lang="en-HK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984613"/>
                  </a:ext>
                </a:extLst>
              </a:tr>
              <a:tr h="713286">
                <a:tc>
                  <a:txBody>
                    <a:bodyPr/>
                    <a:lstStyle/>
                    <a:p>
                      <a:pPr marL="0" marR="152400" lvl="0" indent="0" algn="ctr" defTabSz="914400" rtl="0" eaLnBrk="1" latinLnBrk="0" hangingPunct="1">
                        <a:buFont typeface="+mj-lt"/>
                        <a:buNone/>
                      </a:pPr>
                      <a:endParaRPr lang="en-HK" sz="1800" b="1" kern="0">
                        <a:solidFill>
                          <a:schemeClr val="lt1"/>
                        </a:solidFill>
                        <a:effectLst/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4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0" lvl="0" indent="0" algn="ctr" defTabSz="914400" rtl="0" eaLnBrk="1" latinLnBrk="0" hangingPunct="1">
                        <a:buFont typeface="+mj-lt"/>
                        <a:buNone/>
                      </a:pPr>
                      <a:endParaRPr lang="en-HK" sz="1800" b="1" kern="0">
                        <a:solidFill>
                          <a:schemeClr val="lt1"/>
                        </a:solidFill>
                        <a:effectLst/>
                        <a:latin typeface="Source Sans Pro" panose="020B0503030403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4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0" lvl="0" algn="ctr" defTabSz="914400" rtl="0" eaLnBrk="1" latinLnBrk="0" hangingPunct="1">
                        <a:buNone/>
                      </a:pPr>
                      <a:r>
                        <a:rPr lang="en-HK" sz="1800" b="1" kern="0">
                          <a:solidFill>
                            <a:schemeClr val="lt1"/>
                          </a:solidFill>
                          <a:effectLst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0.251</a:t>
                      </a:r>
                    </a:p>
                  </a:txBody>
                  <a:tcPr anchor="ctr">
                    <a:lnL w="12700" cmpd="sng">
                      <a:noFill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0" lvl="0" algn="ctr" defTabSz="914400" rtl="0" eaLnBrk="1" latinLnBrk="0" hangingPunct="1">
                        <a:buNone/>
                      </a:pPr>
                      <a:r>
                        <a:rPr lang="en-HK" sz="1800" b="1" kern="0">
                          <a:solidFill>
                            <a:schemeClr val="lt1"/>
                          </a:solidFill>
                          <a:effectLst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0.258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0" lvl="0" algn="ctr" defTabSz="914400" rtl="0" eaLnBrk="1" latinLnBrk="0" hangingPunct="1">
                        <a:buNone/>
                      </a:pPr>
                      <a:r>
                        <a:rPr lang="en-HK" sz="1800" b="1" kern="0">
                          <a:solidFill>
                            <a:schemeClr val="lt1"/>
                          </a:solidFill>
                          <a:effectLst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0.217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0" lvl="0" algn="ctr" defTabSz="914400" rtl="0" eaLnBrk="1" latinLnBrk="0" hangingPunct="1">
                        <a:buNone/>
                      </a:pPr>
                      <a:r>
                        <a:rPr lang="en-HK" sz="1800" b="1" kern="0">
                          <a:solidFill>
                            <a:schemeClr val="lt1"/>
                          </a:solidFill>
                          <a:effectLst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0.199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996760"/>
                  </a:ext>
                </a:extLst>
              </a:tr>
            </a:tbl>
          </a:graphicData>
        </a:graphic>
      </p:graphicFrame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F2E1E53-9407-4136-A135-CB9AB1F29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8438" y="3398895"/>
            <a:ext cx="577492" cy="577492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D23999D3-8258-4358-B174-28C40AE43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652" y="3400024"/>
            <a:ext cx="577492" cy="577492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D46FD60D-EC83-4645-8AD4-14EDF4676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0759" y="3398895"/>
            <a:ext cx="577492" cy="577492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B89766D-8E29-4012-BFD3-7A9C04C3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2545" y="3398895"/>
            <a:ext cx="577492" cy="577492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51012EC5-22C6-40FB-A994-3CBEBE1F9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8190" y="4115192"/>
            <a:ext cx="577492" cy="577492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7B748BC-DA92-48CD-9B53-F3D10F70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976" y="4115192"/>
            <a:ext cx="577492" cy="577492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3A21DAB1-BA1F-4E5C-BFDA-074AC8CA0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4083" y="4833747"/>
            <a:ext cx="577492" cy="577492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CCB6E265-D0EB-4F95-A3A2-6A855CB73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8190" y="4832618"/>
            <a:ext cx="577492" cy="57749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E8061C-0587-47D6-8342-230E86F21FFC}"/>
              </a:ext>
            </a:extLst>
          </p:cNvPr>
          <p:cNvSpPr/>
          <p:nvPr/>
        </p:nvSpPr>
        <p:spPr>
          <a:xfrm>
            <a:off x="9615340" y="2931735"/>
            <a:ext cx="1225485" cy="3205113"/>
          </a:xfrm>
          <a:prstGeom prst="roundRect">
            <a:avLst/>
          </a:prstGeom>
          <a:noFill/>
          <a:ln w="38100">
            <a:solidFill>
              <a:srgbClr val="242F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99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8DF0-D157-4132-B42B-CFEA84F1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Source Sans Pro"/>
                <a:cs typeface="Calibri Light"/>
              </a:rPr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C7EA-393A-418A-BFE9-751BC898A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Source Sans Pro"/>
                <a:ea typeface="Source Sans Pro"/>
                <a:cs typeface="Calibri"/>
              </a:rPr>
              <a:t>The Prediction models are trained after the experiments</a:t>
            </a:r>
          </a:p>
          <a:p>
            <a:r>
              <a:rPr lang="en-US">
                <a:latin typeface="Source Sans Pro"/>
                <a:ea typeface="Source Sans Pro"/>
                <a:cs typeface="Calibri"/>
              </a:rPr>
              <a:t>Our final models averaged </a:t>
            </a:r>
            <a:r>
              <a:rPr lang="en-US" b="1">
                <a:latin typeface="Source Sans Pro"/>
                <a:ea typeface="Source Sans Pro"/>
                <a:cs typeface="Calibri"/>
              </a:rPr>
              <a:t>86.39%</a:t>
            </a:r>
            <a:r>
              <a:rPr lang="en-US">
                <a:latin typeface="Source Sans Pro"/>
                <a:ea typeface="Source Sans Pro"/>
                <a:cs typeface="Calibri"/>
              </a:rPr>
              <a:t> accuracy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12907EE-3F18-49C1-9644-90000C6E3D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969027"/>
              </p:ext>
            </p:extLst>
          </p:nvPr>
        </p:nvGraphicFramePr>
        <p:xfrm>
          <a:off x="2794000" y="2641600"/>
          <a:ext cx="6273800" cy="376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2303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348F69-CEDB-400E-832E-0B3836A14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1F28571A-05A3-44DE-970A-D08C9310234A}"/>
              </a:ext>
            </a:extLst>
          </p:cNvPr>
          <p:cNvSpPr txBox="1">
            <a:spLocks/>
          </p:cNvSpPr>
          <p:nvPr/>
        </p:nvSpPr>
        <p:spPr>
          <a:xfrm>
            <a:off x="4369869" y="2967334"/>
            <a:ext cx="6854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altLang="zh-TW" sz="6000">
                <a:solidFill>
                  <a:schemeClr val="bg1"/>
                </a:solidFill>
              </a:rPr>
              <a:t>Risk Evaluation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1" name="Google Shape;903;p65">
            <a:extLst>
              <a:ext uri="{FF2B5EF4-FFF2-40B4-BE49-F238E27FC236}">
                <a16:creationId xmlns:a16="http://schemas.microsoft.com/office/drawing/2014/main" id="{6772B32C-24C3-4AC1-A071-82BCA5D353FC}"/>
              </a:ext>
            </a:extLst>
          </p:cNvPr>
          <p:cNvSpPr/>
          <p:nvPr/>
        </p:nvSpPr>
        <p:spPr>
          <a:xfrm>
            <a:off x="1245659" y="1890896"/>
            <a:ext cx="3124210" cy="3076207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2AD607-90FC-466A-A8EB-CE52BCBF7435}"/>
              </a:ext>
            </a:extLst>
          </p:cNvPr>
          <p:cNvGrpSpPr/>
          <p:nvPr/>
        </p:nvGrpSpPr>
        <p:grpSpPr>
          <a:xfrm>
            <a:off x="1996439" y="2622033"/>
            <a:ext cx="1622649" cy="1613931"/>
            <a:chOff x="5456598" y="2562582"/>
            <a:chExt cx="2029770" cy="2018865"/>
          </a:xfrm>
        </p:grpSpPr>
        <p:sp>
          <p:nvSpPr>
            <p:cNvPr id="6" name="Google Shape;12447;p97">
              <a:extLst>
                <a:ext uri="{FF2B5EF4-FFF2-40B4-BE49-F238E27FC236}">
                  <a16:creationId xmlns:a16="http://schemas.microsoft.com/office/drawing/2014/main" id="{AC6E7F6F-86EB-42AE-B091-DF4DEA62BEC2}"/>
                </a:ext>
              </a:extLst>
            </p:cNvPr>
            <p:cNvSpPr/>
            <p:nvPr/>
          </p:nvSpPr>
          <p:spPr>
            <a:xfrm>
              <a:off x="5456598" y="2562582"/>
              <a:ext cx="2029770" cy="2018865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242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" name="Graphic 6" descr="Warning with solid fill">
              <a:extLst>
                <a:ext uri="{FF2B5EF4-FFF2-40B4-BE49-F238E27FC236}">
                  <a16:creationId xmlns:a16="http://schemas.microsoft.com/office/drawing/2014/main" id="{2798D1D9-CD1B-42CB-B38F-BDF3B3B3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27985" y="274944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36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4D1FFB-E5C4-4422-98D0-5D089392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Certainty Equivalent (CE)</a:t>
            </a:r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074378B-52A2-485F-A568-FC198E19A89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HK" b="1"/>
                  <a:t>Usage: </a:t>
                </a:r>
                <a:r>
                  <a:rPr lang="en-US" altLang="zh-HK"/>
                  <a:t>To quantify people’s attitudes or preferences over risk and return</a:t>
                </a:r>
              </a:p>
              <a:p>
                <a:endParaRPr lang="en-US" altLang="zh-HK"/>
              </a:p>
              <a:p>
                <a:endParaRPr lang="en-US" altLang="zh-HK"/>
              </a:p>
              <a:p>
                <a:endParaRPr lang="en-US" altLang="zh-HK"/>
              </a:p>
              <a:p>
                <a:endParaRPr lang="en-US" altLang="zh-HK"/>
              </a:p>
              <a:p>
                <a:endParaRPr lang="en-US" altLang="zh-HK"/>
              </a:p>
              <a:p>
                <a:pPr marL="0" indent="0">
                  <a:buNone/>
                </a:pPr>
                <a:endParaRPr lang="en-US" altLang="zh-HK" sz="1800" i="1" kern="100">
                  <a:effectLst/>
                  <a:latin typeface="Cambria Math" panose="020405030504060302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𝐶𝑒𝑟𝑡𝑎𝑖𝑛𝑡𝑦</m:t>
                      </m:r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𝐸𝑞𝑢𝑖𝑣𝑎𝑙𝑒𝑛𝑡</m:t>
                      </m:r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zh-TW" altLang="zh-HK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𝐶𝐸</m:t>
                          </m:r>
                        </m:e>
                      </m:d>
                      <m:r>
                        <a:rPr lang="en-US" altLang="zh-HK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 =</m:t>
                      </m:r>
                      <m:r>
                        <a:rPr lang="en-US" altLang="zh-HK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𝐸𝑅</m:t>
                      </m:r>
                      <m:r>
                        <a:rPr lang="en-US" altLang="zh-HK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 − </m:t>
                      </m:r>
                      <m:f>
                        <m:fPr>
                          <m:type m:val="lin"/>
                          <m:ctrlPr>
                            <a:rPr lang="zh-TW" altLang="zh-HK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HK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HK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800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× </m:t>
                      </m:r>
                      <m:d>
                        <m:dPr>
                          <m:ctrlPr>
                            <a:rPr lang="zh-TW" altLang="zh-HK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800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HK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HK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HK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× 4 </m:t>
                      </m:r>
                      <m:r>
                        <a:rPr lang="en-US" altLang="zh-HK" sz="1800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× </m:t>
                      </m:r>
                      <m:r>
                        <a:rPr lang="en-US" altLang="zh-HK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zh-TW" altLang="zh-HK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zh-HK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HK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</m:t>
                      </m:r>
                    </m:oMath>
                  </m:oMathPara>
                </a14:m>
                <a:endParaRPr lang="en-US" altLang="zh-HK"/>
              </a:p>
              <a:p>
                <a:pPr marL="0" indent="0">
                  <a:buNone/>
                </a:pPr>
                <a:endParaRPr lang="en-US" altLang="zh-HK"/>
              </a:p>
              <a:p>
                <a:pPr marL="0" indent="0">
                  <a:buNone/>
                </a:pPr>
                <a:endParaRPr lang="zh-HK" altLang="en-US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074378B-52A2-485F-A568-FC198E19A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56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C589A6AA-6966-441C-B1A0-62D55232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88352" y="2568956"/>
            <a:ext cx="2584704" cy="1722120"/>
          </a:xfrm>
          <a:prstGeom prst="rect">
            <a:avLst/>
          </a:prstGeom>
        </p:spPr>
      </p:pic>
      <p:pic>
        <p:nvPicPr>
          <p:cNvPr id="8" name="圖片 7" descr="一張含有 文字, 天空, 室外, 標誌 的圖片&#10;&#10;自動產生的描述">
            <a:extLst>
              <a:ext uri="{FF2B5EF4-FFF2-40B4-BE49-F238E27FC236}">
                <a16:creationId xmlns:a16="http://schemas.microsoft.com/office/drawing/2014/main" id="{C18A183D-6C65-491B-A697-BE15939A2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02061" y="2567940"/>
            <a:ext cx="2584704" cy="17231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B91DDC1-1E44-47B5-BE00-35A9F863D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950626" y="2932450"/>
            <a:ext cx="1570269" cy="95821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61376D0-6059-4CA0-9610-C1983F17A57D}"/>
              </a:ext>
            </a:extLst>
          </p:cNvPr>
          <p:cNvSpPr/>
          <p:nvPr/>
        </p:nvSpPr>
        <p:spPr>
          <a:xfrm>
            <a:off x="290307" y="5511969"/>
            <a:ext cx="112219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 a higher CE, the stock is relatively profitable at the same level of risk </a:t>
            </a:r>
            <a:endParaRPr lang="zh-TW" altLang="en-US" sz="2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506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9D942-0586-4D1C-B110-4452B1F46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Risk Evaluation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D2E201-CBA8-493B-BA66-15C2A250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HK" b="1">
                <a:latin typeface="Source Sans Pro"/>
                <a:ea typeface="新細明體"/>
              </a:rPr>
              <a:t>Why?</a:t>
            </a:r>
          </a:p>
          <a:p>
            <a:pPr lvl="1"/>
            <a:r>
              <a:rPr lang="en-US" altLang="zh-HK">
                <a:latin typeface="Source Sans Pro"/>
                <a:ea typeface="新細明體"/>
              </a:rPr>
              <a:t>Minimizing the prediction error</a:t>
            </a:r>
          </a:p>
          <a:p>
            <a:pPr lvl="1"/>
            <a:r>
              <a:rPr lang="en-US" altLang="zh-HK">
                <a:latin typeface="Source Sans Pro"/>
                <a:ea typeface="新細明體"/>
              </a:rPr>
              <a:t>As a reference for user</a:t>
            </a:r>
          </a:p>
          <a:p>
            <a:pPr marL="0" indent="0">
              <a:buNone/>
            </a:pPr>
            <a:r>
              <a:rPr lang="en-US" altLang="zh-HK" b="1">
                <a:latin typeface="Source Sans Pro"/>
                <a:ea typeface="新細明體"/>
              </a:rPr>
              <a:t>How?</a:t>
            </a:r>
          </a:p>
          <a:p>
            <a:pPr lvl="1"/>
            <a:r>
              <a:rPr lang="en-US" altLang="zh-HK">
                <a:latin typeface="Source Sans Pro"/>
                <a:ea typeface="新細明體"/>
              </a:rPr>
              <a:t>Using stop points </a:t>
            </a:r>
          </a:p>
          <a:p>
            <a:pPr marL="457200" lvl="1" indent="0">
              <a:buNone/>
            </a:pPr>
            <a:r>
              <a:rPr lang="en-US" altLang="zh-HK">
                <a:latin typeface="Source Sans Pro"/>
                <a:ea typeface="新細明體"/>
              </a:rPr>
              <a:t>	-&gt; Controlling the risk in acceptable range</a:t>
            </a:r>
          </a:p>
          <a:p>
            <a:pPr marL="457200" lvl="1" indent="0">
              <a:buNone/>
            </a:pPr>
            <a:endParaRPr lang="en-US" altLang="zh-HK"/>
          </a:p>
          <a:p>
            <a:pPr lvl="1"/>
            <a:r>
              <a:rPr lang="en-US" altLang="zh-HK">
                <a:latin typeface="Source Sans Pro"/>
                <a:ea typeface="新細明體"/>
              </a:rPr>
              <a:t>Risk management </a:t>
            </a:r>
            <a:endParaRPr lang="en-US" altLang="zh-HK">
              <a:ea typeface="新細明體"/>
            </a:endParaRPr>
          </a:p>
          <a:p>
            <a:pPr marL="457200" lvl="1" indent="0">
              <a:buNone/>
            </a:pPr>
            <a:r>
              <a:rPr lang="en-US" altLang="zh-HK">
                <a:latin typeface="Source Sans Pro"/>
                <a:ea typeface="新細明體"/>
              </a:rPr>
              <a:t>	-&gt; Quantify the risk to make investment decision</a:t>
            </a:r>
            <a:endParaRPr lang="zh-HK" altLang="en-US">
              <a:latin typeface="Source Sans Pro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60914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3DB1F-77A3-4DFC-BA05-DBDC0886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6" y="363145"/>
            <a:ext cx="10515600" cy="590931"/>
          </a:xfrm>
        </p:spPr>
        <p:txBody>
          <a:bodyPr/>
          <a:lstStyle/>
          <a:p>
            <a:r>
              <a:rPr lang="en-US" altLang="zh-HK" dirty="0">
                <a:ea typeface="新細明體"/>
              </a:rPr>
              <a:t>Stop Points </a:t>
            </a:r>
            <a:r>
              <a:rPr lang="en-US" altLang="zh-HK" dirty="0"/>
              <a:t>- </a:t>
            </a:r>
            <a:r>
              <a:rPr lang="en-HK" altLang="zh-HK" dirty="0"/>
              <a:t>Upper Stop &amp; Down Stop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57B96ED-0B5B-4223-A83B-DACAC055DCA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HK" b="1"/>
                  <a:t>ATR (Average True Range)</a:t>
                </a:r>
              </a:p>
              <a:p>
                <a:pPr lvl="1"/>
                <a:r>
                  <a:rPr lang="en-US" altLang="zh-HK"/>
                  <a:t>A measurement of market fluctuation</a:t>
                </a:r>
              </a:p>
              <a:p>
                <a:pPr lvl="1"/>
                <a:r>
                  <a:rPr lang="en-US" altLang="zh-HK"/>
                  <a:t>Good to set up the stop point</a:t>
                </a:r>
              </a:p>
              <a:p>
                <a:pPr marL="0" indent="0">
                  <a:buNone/>
                </a:pPr>
                <a:r>
                  <a:rPr lang="en-US" altLang="zh-HK" b="1"/>
                  <a:t>Upper Stop</a:t>
                </a:r>
              </a:p>
              <a:p>
                <a:pPr lvl="1"/>
                <a:r>
                  <a:rPr lang="en-US" altLang="zh-HK"/>
                  <a:t>Based on our forecast trend </a:t>
                </a:r>
              </a:p>
              <a:p>
                <a:pPr lvl="1"/>
                <a:r>
                  <a:rPr lang="en-US" altLang="zh-HK"/>
                  <a:t>Set an upper limit for selling point</a:t>
                </a:r>
              </a:p>
              <a:p>
                <a:pPr marL="0" marR="15240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𝑀𝑖𝑛</m:t>
                      </m:r>
                      <m:r>
                        <a:rPr lang="en-US" altLang="zh-HK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1800" b="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𝐿𝑜𝑤</m:t>
                      </m:r>
                      <m:d>
                        <m:dPr>
                          <m:ctrlPr>
                            <a:rPr lang="en-US" altLang="zh-HK" sz="18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18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90 </m:t>
                          </m:r>
                          <m:r>
                            <a:rPr lang="en-US" altLang="zh-HK" sz="18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𝑑𝑎𝑦𝑠</m:t>
                          </m:r>
                        </m:e>
                      </m:d>
                      <m:r>
                        <a:rPr lang="en-US" altLang="zh-HK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+4∗</m:t>
                      </m:r>
                      <m:r>
                        <a:rPr lang="en-US" altLang="zh-HK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𝐴𝑇𝑅</m:t>
                      </m:r>
                      <m:d>
                        <m:dPr>
                          <m:ctrlPr>
                            <a:rPr lang="zh-TW" altLang="zh-HK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90</m:t>
                          </m:r>
                          <m:r>
                            <a:rPr lang="en-US" altLang="zh-HK" sz="18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HK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𝑑𝑎𝑦𝑠</m:t>
                          </m:r>
                        </m:e>
                      </m:d>
                      <m:r>
                        <a:rPr lang="en-US" altLang="zh-HK" sz="18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sz="1800" b="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𝐻𝑖𝑔h</m:t>
                      </m:r>
                      <m:d>
                        <m:dPr>
                          <m:ctrlPr>
                            <a:rPr lang="en-US" altLang="zh-HK" sz="18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18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90 </m:t>
                          </m:r>
                          <m:r>
                            <a:rPr lang="en-US" altLang="zh-HK" sz="18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𝑑𝑎𝑦𝑠</m:t>
                          </m:r>
                        </m:e>
                      </m:d>
                      <m:r>
                        <a:rPr lang="en-US" altLang="zh-HK" sz="1800" b="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HK"/>
              </a:p>
              <a:p>
                <a:pPr lvl="1"/>
                <a:endParaRPr lang="zh-HK" altLang="en-US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57B96ED-0B5B-4223-A83B-DACAC055DC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56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6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AC597-FE3A-41EA-B698-99D6AEE0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Stop Points - </a:t>
            </a:r>
            <a:r>
              <a:rPr lang="en-HK" altLang="zh-HK" dirty="0"/>
              <a:t>Upper Stop &amp; Down Stop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3F5EFA1-9D21-46C4-8F29-13288C5B00D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HK" b="1"/>
                  <a:t>Down Stop</a:t>
                </a:r>
              </a:p>
              <a:p>
                <a:pPr lvl="1"/>
                <a:r>
                  <a:rPr lang="en-US" altLang="zh-HK"/>
                  <a:t>Based on historical price data</a:t>
                </a:r>
              </a:p>
              <a:p>
                <a:pPr lvl="1"/>
                <a:r>
                  <a:rPr lang="en-US" altLang="zh-HK"/>
                  <a:t>Set a lower limit to exit market</a:t>
                </a:r>
              </a:p>
              <a:p>
                <a:pPr lvl="1"/>
                <a:r>
                  <a:rPr lang="en-US" altLang="zh-HK"/>
                  <a:t>Protection against potential losses due to forest errors</a:t>
                </a:r>
              </a:p>
              <a:p>
                <a:pPr lvl="1"/>
                <a:r>
                  <a:rPr lang="en-US" altLang="zh-HK"/>
                  <a:t>Combining two kinds of stop: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HK" sz="2000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DownStop</m:t>
                      </m:r>
                      <m:r>
                        <a:rPr lang="en-US" altLang="zh-HK" sz="20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HK" sz="20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𝑀𝑎𝑥</m:t>
                      </m:r>
                      <m:d>
                        <m:dPr>
                          <m:ctrlPr>
                            <a:rPr lang="zh-TW" altLang="zh-HK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𝐶h𝑎𝑛𝑑𝑒𝑙𝑖𝑒𝑟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𝑆𝑡𝑜𝑝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𝑌𝑜𝑌𝑜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𝑆𝑡𝑜𝑝</m:t>
                          </m:r>
                        </m:e>
                      </m:d>
                    </m:oMath>
                  </m:oMathPara>
                </a14:m>
                <a:endParaRPr lang="zh-TW" altLang="zh-HK" sz="2000" kern="10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lvl="2"/>
                <a:endParaRPr lang="en-US" altLang="zh-HK"/>
              </a:p>
              <a:p>
                <a:pPr lvl="2"/>
                <a:r>
                  <a:rPr lang="en-US" altLang="zh-HK"/>
                  <a:t>Chandelier Stop -&gt; reflects market fluctuation within a period</a:t>
                </a: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𝐻𝑖𝑔h</m:t>
                      </m:r>
                      <m:r>
                        <a:rPr lang="en-US" altLang="zh-HK" sz="1800" b="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15 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𝑑𝑎𝑦𝑠</m:t>
                      </m:r>
                      <m:r>
                        <a:rPr lang="en-US" altLang="zh-HK" sz="1800" b="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−3∗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𝐴𝑇𝑅</m:t>
                      </m:r>
                      <m:d>
                        <m:dPr>
                          <m:ctrlPr>
                            <a:rPr lang="zh-TW" altLang="zh-HK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15</m:t>
                          </m:r>
                          <m:r>
                            <a:rPr lang="en-US" altLang="zh-HK" sz="18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HK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𝑑𝑎𝑦𝑠</m:t>
                          </m:r>
                        </m:e>
                      </m:d>
                    </m:oMath>
                  </m:oMathPara>
                </a14:m>
                <a:endParaRPr lang="en-US" altLang="zh-HK"/>
              </a:p>
              <a:p>
                <a:pPr marL="1371600" lvl="3" indent="0">
                  <a:buNone/>
                </a:pPr>
                <a:endParaRPr lang="en-US" altLang="zh-HK"/>
              </a:p>
              <a:p>
                <a:pPr lvl="2"/>
                <a:r>
                  <a:rPr lang="en-US" altLang="zh-HK" err="1"/>
                  <a:t>YoYo</a:t>
                </a:r>
                <a:r>
                  <a:rPr lang="en-US" altLang="zh-HK"/>
                  <a:t> Stop -&gt; reflects the immediate market change</a:t>
                </a: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800" b="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𝑎𝑠𝑡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𝑑𝑎𝑦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𝑐𝑙𝑜𝑠𝑖𝑛𝑔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𝑝𝑟𝑖𝑐𝑒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−1.5∗</m:t>
                      </m:r>
                      <m:r>
                        <a:rPr lang="en-US" altLang="zh-HK" sz="180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𝐴𝑇𝑅</m:t>
                      </m:r>
                      <m:d>
                        <m:dPr>
                          <m:ctrlPr>
                            <a:rPr lang="zh-TW" altLang="zh-HK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15</m:t>
                          </m:r>
                          <m:r>
                            <a:rPr lang="en-US" altLang="zh-HK" sz="18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𝑑𝑎𝑦𝑠</m:t>
                          </m:r>
                        </m:e>
                      </m:d>
                    </m:oMath>
                  </m:oMathPara>
                </a14:m>
                <a:endParaRPr lang="en-US" altLang="zh-HK"/>
              </a:p>
              <a:p>
                <a:pPr marL="1371600" lvl="3" indent="0">
                  <a:buNone/>
                </a:pPr>
                <a:endParaRPr lang="en-US" altLang="zh-HK"/>
              </a:p>
              <a:p>
                <a:pPr marL="1371600" lvl="3" indent="0">
                  <a:buNone/>
                </a:pPr>
                <a:endParaRPr lang="en-US" altLang="zh-HK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3F5EFA1-9D21-46C4-8F29-13288C5B0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56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65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7F2DF-F212-4F5C-8439-B957F6F9112B}"/>
              </a:ext>
            </a:extLst>
          </p:cNvPr>
          <p:cNvGrpSpPr/>
          <p:nvPr/>
        </p:nvGrpSpPr>
        <p:grpSpPr>
          <a:xfrm>
            <a:off x="1091013" y="5243163"/>
            <a:ext cx="11216220" cy="1214321"/>
            <a:chOff x="888964" y="5243163"/>
            <a:chExt cx="11216220" cy="12143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15F7C88-2474-4E7E-A3A8-36519D64FD3B}"/>
                </a:ext>
              </a:extLst>
            </p:cNvPr>
            <p:cNvSpPr/>
            <p:nvPr/>
          </p:nvSpPr>
          <p:spPr>
            <a:xfrm>
              <a:off x="888964" y="5243163"/>
              <a:ext cx="10608020" cy="1214321"/>
            </a:xfrm>
            <a:prstGeom prst="roundRect">
              <a:avLst>
                <a:gd name="adj" fmla="val 50000"/>
              </a:avLst>
            </a:prstGeom>
            <a:solidFill>
              <a:srgbClr val="242F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lnSpc>
                  <a:spcPct val="150000"/>
                </a:lnSpc>
              </a:pPr>
              <a:endParaRPr lang="zh-TW" altLang="en-US" sz="24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4EE7B7-403E-4396-884F-CF835879A732}"/>
                </a:ext>
              </a:extLst>
            </p:cNvPr>
            <p:cNvSpPr txBox="1"/>
            <p:nvPr/>
          </p:nvSpPr>
          <p:spPr>
            <a:xfrm>
              <a:off x="1889737" y="5486235"/>
              <a:ext cx="10215447" cy="58586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rtl="0" fontAlgn="base">
                <a:lnSpc>
                  <a:spcPct val="150000"/>
                </a:lnSpc>
              </a:pPr>
              <a:r>
                <a:rPr lang="en-US" altLang="zh-TW" sz="2400" b="0" i="0" u="none" strike="noStrike">
                  <a:solidFill>
                    <a:srgbClr val="F4F4F5"/>
                  </a:solidFill>
                  <a:effectLst/>
                  <a:latin typeface="Source Sans Pro" panose="020B0503030403020204" pitchFamily="34" charset="0"/>
                </a:rPr>
                <a:t>Visualize predictions, provide portfolio recommendations and alerts </a:t>
              </a:r>
              <a:r>
                <a:rPr lang="en-US" altLang="zh-TW" sz="2400" b="0" i="0">
                  <a:solidFill>
                    <a:srgbClr val="F4F4F5"/>
                  </a:solidFill>
                  <a:effectLst/>
                  <a:latin typeface="Source Sans Pro" panose="020B0503030403020204" pitchFamily="34" charset="0"/>
                </a:rPr>
                <a:t>​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6D7FF2-AF91-422B-B954-9EA5DC386CDB}"/>
              </a:ext>
            </a:extLst>
          </p:cNvPr>
          <p:cNvGrpSpPr/>
          <p:nvPr/>
        </p:nvGrpSpPr>
        <p:grpSpPr>
          <a:xfrm>
            <a:off x="1084953" y="3429000"/>
            <a:ext cx="10608020" cy="1214321"/>
            <a:chOff x="882904" y="3429000"/>
            <a:chExt cx="10608020" cy="121432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CB2A050-AF65-4AB8-B6AF-464153D9F8F2}"/>
                </a:ext>
              </a:extLst>
            </p:cNvPr>
            <p:cNvSpPr/>
            <p:nvPr/>
          </p:nvSpPr>
          <p:spPr>
            <a:xfrm>
              <a:off x="882904" y="3429000"/>
              <a:ext cx="10608020" cy="1214321"/>
            </a:xfrm>
            <a:prstGeom prst="roundRect">
              <a:avLst>
                <a:gd name="adj" fmla="val 50000"/>
              </a:avLst>
            </a:prstGeom>
            <a:solidFill>
              <a:srgbClr val="242F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400" b="0" i="0">
                <a:solidFill>
                  <a:srgbClr val="F4F4F5"/>
                </a:solidFill>
                <a:effectLst/>
                <a:latin typeface="Source Sans Pro" panose="020B0503030403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CFCBC4-8175-4EBC-82A1-F7D9E7256E63}"/>
                </a:ext>
              </a:extLst>
            </p:cNvPr>
            <p:cNvSpPr txBox="1"/>
            <p:nvPr/>
          </p:nvSpPr>
          <p:spPr>
            <a:xfrm>
              <a:off x="1889737" y="3659792"/>
              <a:ext cx="9276515" cy="58586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rtl="0" fontAlgn="base">
                <a:lnSpc>
                  <a:spcPct val="150000"/>
                </a:lnSpc>
              </a:pPr>
              <a:r>
                <a:rPr lang="en-US" altLang="zh-TW" sz="2400" b="0" i="0" u="none" strike="noStrike">
                  <a:solidFill>
                    <a:srgbClr val="F4F4F5"/>
                  </a:solidFill>
                  <a:effectLst/>
                  <a:latin typeface="Source Sans Pro" panose="020B0503030403020204" pitchFamily="34" charset="0"/>
                </a:rPr>
                <a:t>Create machine learning models to predict the upcoming price</a:t>
              </a:r>
              <a:r>
                <a:rPr lang="en-US" altLang="zh-TW" sz="2400" b="0" i="0">
                  <a:solidFill>
                    <a:srgbClr val="F4F4F5"/>
                  </a:solidFill>
                  <a:effectLst/>
                  <a:latin typeface="Source Sans Pro" panose="020B0503030403020204" pitchFamily="34" charset="0"/>
                </a:rPr>
                <a:t>​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EEFD23-9AC6-4D0C-8BF0-B94B5E33CE5C}"/>
              </a:ext>
            </a:extLst>
          </p:cNvPr>
          <p:cNvGrpSpPr/>
          <p:nvPr/>
        </p:nvGrpSpPr>
        <p:grpSpPr>
          <a:xfrm>
            <a:off x="1084953" y="1614837"/>
            <a:ext cx="10608020" cy="1214321"/>
            <a:chOff x="882904" y="1614837"/>
            <a:chExt cx="10608020" cy="121432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707CBC2-AF8D-4537-8E5A-37D56BFAAADA}"/>
                </a:ext>
              </a:extLst>
            </p:cNvPr>
            <p:cNvSpPr/>
            <p:nvPr/>
          </p:nvSpPr>
          <p:spPr>
            <a:xfrm>
              <a:off x="882904" y="1614837"/>
              <a:ext cx="10608020" cy="1214321"/>
            </a:xfrm>
            <a:prstGeom prst="roundRect">
              <a:avLst>
                <a:gd name="adj" fmla="val 50000"/>
              </a:avLst>
            </a:prstGeom>
            <a:solidFill>
              <a:srgbClr val="242F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lnSpc>
                  <a:spcPct val="150000"/>
                </a:lnSpc>
              </a:pPr>
              <a:endParaRPr lang="en-US" altLang="zh-TW" sz="2400" b="0" i="0">
                <a:solidFill>
                  <a:srgbClr val="F4F4F5"/>
                </a:solidFill>
                <a:effectLst/>
                <a:latin typeface="Source Sans Pro" panose="020B0503030403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F16AE2-A737-4A49-BAB4-D40A9519E39D}"/>
                </a:ext>
              </a:extLst>
            </p:cNvPr>
            <p:cNvSpPr txBox="1"/>
            <p:nvPr/>
          </p:nvSpPr>
          <p:spPr>
            <a:xfrm>
              <a:off x="1889737" y="1866587"/>
              <a:ext cx="9486064" cy="58586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rtl="0" fontAlgn="base">
                <a:lnSpc>
                  <a:spcPct val="150000"/>
                </a:lnSpc>
              </a:pPr>
              <a:r>
                <a:rPr lang="en-US" altLang="zh-TW" sz="2400" b="0" i="0" u="none" strike="noStrike">
                  <a:solidFill>
                    <a:srgbClr val="F4F4F5"/>
                  </a:solidFill>
                  <a:effectLst/>
                  <a:latin typeface="Source Sans Pro" panose="020B0503030403020204" pitchFamily="34" charset="0"/>
                </a:rPr>
                <a:t>Collect stock price and news data automatically and regularly</a:t>
              </a:r>
              <a:r>
                <a:rPr lang="en-US" altLang="zh-TW" sz="2400" b="0" i="0">
                  <a:solidFill>
                    <a:srgbClr val="F4F4F5"/>
                  </a:solidFill>
                  <a:effectLst/>
                  <a:latin typeface="Source Sans Pro" panose="020B0503030403020204" pitchFamily="34" charset="0"/>
                </a:rPr>
                <a:t>​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674E8B2E-1C33-447F-81EA-B9456F53D3F8}"/>
              </a:ext>
            </a:extLst>
          </p:cNvPr>
          <p:cNvSpPr/>
          <p:nvPr/>
        </p:nvSpPr>
        <p:spPr>
          <a:xfrm>
            <a:off x="452386" y="1482791"/>
            <a:ext cx="1478412" cy="1478412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4AAB00-820B-4E27-9F33-0DDC1EADBCF3}"/>
              </a:ext>
            </a:extLst>
          </p:cNvPr>
          <p:cNvSpPr/>
          <p:nvPr/>
        </p:nvSpPr>
        <p:spPr>
          <a:xfrm>
            <a:off x="452386" y="3296954"/>
            <a:ext cx="1478412" cy="1478412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C012A3-E6A3-4749-9293-A44CB4227339}"/>
              </a:ext>
            </a:extLst>
          </p:cNvPr>
          <p:cNvSpPr/>
          <p:nvPr/>
        </p:nvSpPr>
        <p:spPr>
          <a:xfrm>
            <a:off x="452386" y="5111117"/>
            <a:ext cx="1478412" cy="1478412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Graphic 29" descr="Pie chart">
            <a:extLst>
              <a:ext uri="{FF2B5EF4-FFF2-40B4-BE49-F238E27FC236}">
                <a16:creationId xmlns:a16="http://schemas.microsoft.com/office/drawing/2014/main" id="{586F51C2-EC6C-45B6-A8AF-ACD206D5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99" y="5310432"/>
            <a:ext cx="1079782" cy="1079782"/>
          </a:xfrm>
          <a:prstGeom prst="rect">
            <a:avLst/>
          </a:prstGeom>
        </p:spPr>
      </p:pic>
      <p:pic>
        <p:nvPicPr>
          <p:cNvPr id="33" name="Graphic 32" descr="Processor">
            <a:extLst>
              <a:ext uri="{FF2B5EF4-FFF2-40B4-BE49-F238E27FC236}">
                <a16:creationId xmlns:a16="http://schemas.microsoft.com/office/drawing/2014/main" id="{77927244-6D55-47CE-BA3F-A79C97231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854" y="3473802"/>
            <a:ext cx="1119474" cy="1124715"/>
          </a:xfrm>
          <a:prstGeom prst="rect">
            <a:avLst/>
          </a:prstGeom>
        </p:spPr>
      </p:pic>
      <p:grpSp>
        <p:nvGrpSpPr>
          <p:cNvPr id="35" name="Google Shape;12477;p108">
            <a:extLst>
              <a:ext uri="{FF2B5EF4-FFF2-40B4-BE49-F238E27FC236}">
                <a16:creationId xmlns:a16="http://schemas.microsoft.com/office/drawing/2014/main" id="{279492C6-565D-4719-B25A-BFDF8E32685E}"/>
              </a:ext>
            </a:extLst>
          </p:cNvPr>
          <p:cNvGrpSpPr/>
          <p:nvPr/>
        </p:nvGrpSpPr>
        <p:grpSpPr>
          <a:xfrm>
            <a:off x="873449" y="1866587"/>
            <a:ext cx="636285" cy="631339"/>
            <a:chOff x="6790450" y="3119050"/>
            <a:chExt cx="262750" cy="260675"/>
          </a:xfrm>
          <a:solidFill>
            <a:srgbClr val="242F40"/>
          </a:solidFill>
        </p:grpSpPr>
        <p:sp>
          <p:nvSpPr>
            <p:cNvPr id="36" name="Google Shape;12478;p108">
              <a:extLst>
                <a:ext uri="{FF2B5EF4-FFF2-40B4-BE49-F238E27FC236}">
                  <a16:creationId xmlns:a16="http://schemas.microsoft.com/office/drawing/2014/main" id="{189B0D74-BAF0-4834-9247-628203110D94}"/>
                </a:ext>
              </a:extLst>
            </p:cNvPr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479;p108">
              <a:extLst>
                <a:ext uri="{FF2B5EF4-FFF2-40B4-BE49-F238E27FC236}">
                  <a16:creationId xmlns:a16="http://schemas.microsoft.com/office/drawing/2014/main" id="{9F24BEC4-12A0-4EB7-BB00-F7D145A957E8}"/>
                </a:ext>
              </a:extLst>
            </p:cNvPr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Title 39">
            <a:extLst>
              <a:ext uri="{FF2B5EF4-FFF2-40B4-BE49-F238E27FC236}">
                <a16:creationId xmlns:a16="http://schemas.microsoft.com/office/drawing/2014/main" id="{58C90736-6F00-43A1-BB90-CF444F96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Source Sans Pro"/>
                <a:ea typeface="新細明體"/>
              </a:rPr>
              <a:t>Objectives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14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E79237B-C45B-4226-AEC5-8D6D7C680DD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marR="15240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HK" sz="2000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Expected</m:t>
                      </m:r>
                      <m:r>
                        <a:rPr lang="en-US" altLang="zh-HK" sz="20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sty m:val="p"/>
                        </m:rPr>
                        <a:rPr lang="en-US" altLang="zh-HK" sz="2000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Return</m:t>
                      </m:r>
                      <m:r>
                        <a:rPr lang="en-US" altLang="zh-HK" sz="20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</m:t>
                      </m:r>
                      <m:d>
                        <m:dPr>
                          <m:ctrlPr>
                            <a:rPr lang="zh-TW" altLang="zh-HK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𝐸𝑅</m:t>
                          </m:r>
                        </m:e>
                      </m:d>
                      <m:r>
                        <a:rPr lang="en-US" altLang="zh-HK" sz="20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= </m:t>
                      </m:r>
                      <m:f>
                        <m:fPr>
                          <m:ctrlPr>
                            <a:rPr lang="zh-TW" altLang="zh-HK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𝐴𝑐𝑐𝑢𝑟𝑎𝑐𝑦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𝑈𝑝𝑝𝑒𝑟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 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𝑆𝑡𝑜𝑝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zh-TW" altLang="zh-HK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altLang="zh-HK" sz="20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𝐴𝑐𝑐𝑢𝑟𝑎𝑐𝑦</m:t>
                              </m:r>
                            </m:e>
                          </m:d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𝐷𝑜𝑤𝑛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 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𝑆𝑡𝑜𝑝</m:t>
                          </m:r>
                        </m:num>
                        <m:den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 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𝐶𝑢𝑟𝑟𝑒𝑛𝑡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 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𝑝𝑟𝑖𝑐𝑒</m:t>
                          </m:r>
                        </m:den>
                      </m:f>
                      <m:r>
                        <a:rPr lang="en-US" altLang="zh-HK" sz="20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∗100%</m:t>
                      </m:r>
                    </m:oMath>
                  </m:oMathPara>
                </a14:m>
                <a:endParaRPr lang="en-US" altLang="zh-HK" sz="2000" kern="100">
                  <a:effectLst/>
                  <a:latin typeface="Cambria Math" panose="02040503050406030204" pitchFamily="18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15240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HK" sz="1600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Upper</m:t>
                      </m:r>
                      <m:r>
                        <a:rPr lang="en-US" altLang="zh-HK" sz="16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sty m:val="p"/>
                        </m:rPr>
                        <a:rPr lang="en-US" altLang="zh-HK" sz="16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Stop</m:t>
                      </m:r>
                      <m:r>
                        <a:rPr lang="en-US" altLang="zh-HK" sz="16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</m:t>
                      </m:r>
                      <m:r>
                        <m:rPr>
                          <m:sty m:val="p"/>
                        </m:rPr>
                        <a:rPr lang="en-US" altLang="zh-HK" sz="16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Return</m:t>
                      </m:r>
                      <m:r>
                        <a:rPr lang="en-US" altLang="zh-HK" sz="16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</m:t>
                      </m:r>
                      <m:d>
                        <m:dPr>
                          <m:ctrlPr>
                            <a:rPr lang="zh-TW" altLang="zh-HK" sz="16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16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𝑈𝑆𝑅</m:t>
                          </m:r>
                        </m:e>
                      </m:d>
                      <m:r>
                        <a:rPr lang="en-US" altLang="zh-HK" sz="16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 = </m:t>
                      </m:r>
                      <m:f>
                        <m:fPr>
                          <m:ctrlPr>
                            <a:rPr lang="zh-TW" altLang="zh-HK" sz="16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𝑈𝑝𝑝𝑒𝑟</m:t>
                          </m:r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 </m:t>
                          </m:r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𝑆𝑡𝑜𝑝</m:t>
                          </m:r>
                        </m:num>
                        <m:den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𝐶𝑢𝑟𝑟𝑒𝑛𝑡</m:t>
                          </m:r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 </m:t>
                          </m:r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𝑝𝑟𝑖𝑐𝑒</m:t>
                          </m:r>
                        </m:den>
                      </m:f>
                      <m:r>
                        <a:rPr lang="en-US" altLang="zh-HK" sz="16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 ∗ 100%</m:t>
                      </m:r>
                    </m:oMath>
                  </m:oMathPara>
                </a14:m>
                <a:endParaRPr lang="zh-TW" altLang="zh-HK" sz="1600" kern="10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marR="15240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HK" sz="1600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Down</m:t>
                      </m:r>
                      <m:r>
                        <a:rPr lang="en-US" altLang="zh-HK" sz="1600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HK" sz="1600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Stop</m:t>
                      </m:r>
                      <m:r>
                        <a:rPr lang="en-US" altLang="zh-HK" sz="1600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HK" sz="1600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Return</m:t>
                      </m:r>
                      <m:d>
                        <m:dPr>
                          <m:ctrlPr>
                            <a:rPr lang="zh-TW" altLang="zh-HK" sz="16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𝐷𝑆𝑅</m:t>
                          </m:r>
                        </m:e>
                      </m:d>
                      <m:r>
                        <a:rPr lang="en-US" altLang="zh-HK" sz="16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HK" sz="16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𝐷𝑜𝑤𝑛</m:t>
                          </m:r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 </m:t>
                          </m:r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𝑆𝑡𝑜𝑝</m:t>
                          </m:r>
                        </m:num>
                        <m:den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𝐶𝑢𝑟𝑟𝑒𝑛𝑡</m:t>
                          </m:r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 </m:t>
                          </m:r>
                          <m:r>
                            <a:rPr lang="en-US" altLang="zh-HK" sz="16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𝑝𝑟𝑖𝑐𝑒</m:t>
                          </m:r>
                        </m:den>
                      </m:f>
                      <m:r>
                        <a:rPr lang="en-US" altLang="zh-HK" sz="1600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6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HK" sz="1600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6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100%</m:t>
                      </m:r>
                    </m:oMath>
                  </m:oMathPara>
                </a14:m>
                <a:endParaRPr lang="zh-TW" altLang="zh-HK" sz="1600" kern="10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HK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HK" sz="2000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Risk</m:t>
                      </m:r>
                      <m:r>
                        <a:rPr lang="en-US" altLang="zh-HK" sz="2000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HK" sz="2000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Index</m:t>
                      </m:r>
                      <m:r>
                        <a:rPr lang="en-US" altLang="zh-HK" sz="2000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</m:t>
                      </m:r>
                      <m:d>
                        <m:dPr>
                          <m:ctrlPr>
                            <a:rPr lang="zh-TW" altLang="zh-HK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𝑅𝐼</m:t>
                          </m:r>
                        </m:e>
                      </m:d>
                      <m:r>
                        <a:rPr lang="en-US" altLang="zh-HK" sz="20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 = </m:t>
                      </m:r>
                      <m:rad>
                        <m:radPr>
                          <m:degHide m:val="on"/>
                          <m:ctrlPr>
                            <a:rPr lang="zh-TW" altLang="zh-HK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𝐴𝑐𝑐𝑢𝑟𝑎𝑐𝑦</m:t>
                          </m:r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zh-TW" altLang="zh-HK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HK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𝑈𝑆𝑅</m:t>
                                  </m:r>
                                  <m:r>
                                    <a:rPr lang="en-US" altLang="zh-HK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HK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𝐸𝑅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HK" sz="20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+ </m:t>
                          </m:r>
                          <m:d>
                            <m:dPr>
                              <m:ctrlPr>
                                <a:rPr lang="zh-TW" altLang="zh-HK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1 − </m:t>
                              </m:r>
                              <m:r>
                                <a:rPr lang="en-US" altLang="zh-HK" sz="20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𝐴𝑐𝑐𝑢𝑟𝑎𝑐𝑦</m:t>
                              </m:r>
                            </m:e>
                          </m:d>
                          <m:r>
                            <a:rPr lang="en-US" altLang="zh-HK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 ∗ </m:t>
                          </m:r>
                          <m:sSup>
                            <m:sSupPr>
                              <m:ctrlPr>
                                <a:rPr lang="zh-TW" altLang="zh-HK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HK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𝐷𝑆𝑅</m:t>
                                  </m:r>
                                  <m:r>
                                    <a:rPr lang="en-US" altLang="zh-HK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 − </m:t>
                                  </m:r>
                                  <m:r>
                                    <a:rPr lang="en-US" altLang="zh-HK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𝐸𝑅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HK" sz="20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zh-HK" sz="1800" kern="10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HK" altLang="en-US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E79237B-C45B-4226-AEC5-8D6D7C680D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0D0F09E3-E93F-4F4E-B15B-D48534E3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Stock Risk Index</a:t>
            </a: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665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85C5C6-2537-4AD5-8BE3-A4367AB2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Screening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F0BC50-39B0-4480-9912-38304134E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HK">
                <a:latin typeface="Source Sans Pro"/>
                <a:ea typeface="新細明體"/>
              </a:rPr>
              <a:t>Filter unrecommended stock </a:t>
            </a:r>
            <a:endParaRPr lang="en-US" altLang="zh-HK"/>
          </a:p>
          <a:p>
            <a:r>
              <a:rPr lang="en-US" altLang="zh-HK">
                <a:latin typeface="Source Sans Pro"/>
                <a:ea typeface="新細明體"/>
              </a:rPr>
              <a:t>Case 1:</a:t>
            </a:r>
            <a:endParaRPr lang="zh-HK" altLang="en-US">
              <a:latin typeface="Source Sans Pro"/>
              <a:ea typeface="新細明體"/>
            </a:endParaRPr>
          </a:p>
        </p:txBody>
      </p:sp>
      <p:pic>
        <p:nvPicPr>
          <p:cNvPr id="4" name="Picture 31">
            <a:extLst>
              <a:ext uri="{FF2B5EF4-FFF2-40B4-BE49-F238E27FC236}">
                <a16:creationId xmlns:a16="http://schemas.microsoft.com/office/drawing/2014/main" id="{BD88758F-1BD8-441F-B7EE-6E32BE0A2FC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28"/>
          <a:stretch/>
        </p:blipFill>
        <p:spPr bwMode="auto">
          <a:xfrm>
            <a:off x="751972" y="2919094"/>
            <a:ext cx="5179271" cy="28636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5B0674-211C-48E0-B189-3D279ED78ACE}"/>
              </a:ext>
            </a:extLst>
          </p:cNvPr>
          <p:cNvSpPr/>
          <p:nvPr/>
        </p:nvSpPr>
        <p:spPr>
          <a:xfrm>
            <a:off x="6677166" y="3227528"/>
            <a:ext cx="5021776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2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Sans Pro"/>
                <a:ea typeface="新細明體"/>
              </a:rPr>
              <a:t>Prediction trend is rising</a:t>
            </a:r>
            <a:r>
              <a:rPr lang="en-US" altLang="zh-TW" sz="2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Sans Pro"/>
                <a:ea typeface="新細明體"/>
              </a:rPr>
              <a:t> </a:t>
            </a:r>
            <a:r>
              <a:rPr lang="en-US" altLang="zh-TW" sz="28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Sans Pro"/>
                <a:ea typeface="新細明體"/>
              </a:rPr>
              <a:t>but historical trend drop beyond down stop  </a:t>
            </a:r>
            <a:endParaRPr lang="en-US" altLang="zh-TW" sz="2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Sans Pro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7953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B8C43-7DDC-45C0-B3EE-D4AF15105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Screening</a:t>
            </a:r>
            <a:endParaRPr lang="zh-HK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8D328F-F153-4F56-B666-61AA32FA7C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HK"/>
              <a:t>Filter unrecommended stock </a:t>
            </a:r>
          </a:p>
          <a:p>
            <a:r>
              <a:rPr lang="en-US" altLang="zh-HK"/>
              <a:t>Case 2:</a:t>
            </a:r>
            <a:endParaRPr lang="zh-HK" altLang="en-US"/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5BD2826B-34C6-495D-9B95-5BB171B7E698}"/>
              </a:ext>
            </a:extLst>
          </p:cNvPr>
          <p:cNvPicPr>
            <a:picLocks noGrp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60"/>
          <a:stretch/>
        </p:blipFill>
        <p:spPr bwMode="auto">
          <a:xfrm>
            <a:off x="740711" y="2687414"/>
            <a:ext cx="4962525" cy="3044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A4D33A6-CC60-41E6-826D-2F11B166909F}"/>
              </a:ext>
            </a:extLst>
          </p:cNvPr>
          <p:cNvSpPr/>
          <p:nvPr/>
        </p:nvSpPr>
        <p:spPr>
          <a:xfrm>
            <a:off x="6566972" y="3739684"/>
            <a:ext cx="42599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Sans Pro" panose="020B0503030403020204" pitchFamily="34" charset="0"/>
              </a:rPr>
              <a:t>Bearish trend</a:t>
            </a:r>
            <a:endParaRPr lang="zh-TW" altLang="en-US" sz="2800" b="0" cap="none" spc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Sans Pro" panose="020B0503030403020204" pitchFamily="34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4AF2274-222B-40E8-8E62-2EA2D2696574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9651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B8060A-FFCF-4567-9E23-A2F34409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Screening</a:t>
            </a:r>
            <a:endParaRPr lang="zh-HK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3BCD9A-4C36-444E-B407-33463BB8E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HK"/>
              <a:t>Filter unrecommended stock </a:t>
            </a:r>
          </a:p>
          <a:p>
            <a:r>
              <a:rPr lang="en-US" altLang="zh-HK"/>
              <a:t>Case 3:</a:t>
            </a:r>
            <a:endParaRPr lang="zh-HK" altLang="en-US"/>
          </a:p>
          <a:p>
            <a:endParaRPr lang="zh-TW" altLang="en-US"/>
          </a:p>
        </p:txBody>
      </p:sp>
      <p:pic>
        <p:nvPicPr>
          <p:cNvPr id="4" name="Picture 34">
            <a:extLst>
              <a:ext uri="{FF2B5EF4-FFF2-40B4-BE49-F238E27FC236}">
                <a16:creationId xmlns:a16="http://schemas.microsoft.com/office/drawing/2014/main" id="{6F7A2CBF-6C05-4FF1-80A9-EE7874FBCDCF}"/>
              </a:ext>
            </a:extLst>
          </p:cNvPr>
          <p:cNvPicPr>
            <a:picLocks noGrp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23"/>
          <a:stretch/>
        </p:blipFill>
        <p:spPr bwMode="auto">
          <a:xfrm>
            <a:off x="731536" y="2831078"/>
            <a:ext cx="5028600" cy="29608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76E4C4-9A99-4E74-804B-B719D6099866}"/>
              </a:ext>
            </a:extLst>
          </p:cNvPr>
          <p:cNvSpPr/>
          <p:nvPr/>
        </p:nvSpPr>
        <p:spPr>
          <a:xfrm>
            <a:off x="6608927" y="3698429"/>
            <a:ext cx="48499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TW" sz="2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Sans Pro"/>
                <a:ea typeface="新細明體"/>
              </a:rPr>
              <a:t>Break through Down Stop</a:t>
            </a:r>
            <a:endParaRPr lang="zh-TW" altLang="en-US" sz="2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Sans Pro" panose="020B0503030403020204" pitchFamily="34" charset="0"/>
              <a:ea typeface="新細明體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D6A1E80-E39E-4FCD-B468-D73445C25CC4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586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ABBDE-B960-493D-A03E-767C0CB6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Screening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221764-08B9-44BA-ADE7-8401484AE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HK"/>
              <a:t>2 recommended cases:</a:t>
            </a:r>
            <a:endParaRPr lang="zh-HK" altLang="en-US"/>
          </a:p>
        </p:txBody>
      </p:sp>
      <p:pic>
        <p:nvPicPr>
          <p:cNvPr id="4" name="Picture 35">
            <a:extLst>
              <a:ext uri="{FF2B5EF4-FFF2-40B4-BE49-F238E27FC236}">
                <a16:creationId xmlns:a16="http://schemas.microsoft.com/office/drawing/2014/main" id="{D54F8283-3BB3-426A-9720-8748BBC806C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0"/>
          <a:stretch/>
        </p:blipFill>
        <p:spPr bwMode="auto">
          <a:xfrm>
            <a:off x="1713443" y="2773680"/>
            <a:ext cx="3873500" cy="2584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36">
            <a:extLst>
              <a:ext uri="{FF2B5EF4-FFF2-40B4-BE49-F238E27FC236}">
                <a16:creationId xmlns:a16="http://schemas.microsoft.com/office/drawing/2014/main" id="{937BB429-CE40-4B8C-80F9-FC9E68F0E6E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4"/>
          <a:stretch/>
        </p:blipFill>
        <p:spPr bwMode="auto">
          <a:xfrm>
            <a:off x="6512384" y="2773762"/>
            <a:ext cx="4054045" cy="2582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F3D051-436C-4D1E-901E-99515EF72508}"/>
              </a:ext>
            </a:extLst>
          </p:cNvPr>
          <p:cNvSpPr/>
          <p:nvPr/>
        </p:nvSpPr>
        <p:spPr>
          <a:xfrm>
            <a:off x="5189815" y="5538785"/>
            <a:ext cx="21002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Sans Pro" panose="020B0503030403020204" pitchFamily="34" charset="0"/>
              </a:rPr>
              <a:t>Bullish trend</a:t>
            </a:r>
            <a:endParaRPr lang="zh-TW" altLang="en-US" sz="2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99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348F69-CEDB-400E-832E-0B3836A14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1F28571A-05A3-44DE-970A-D08C9310234A}"/>
              </a:ext>
            </a:extLst>
          </p:cNvPr>
          <p:cNvSpPr txBox="1">
            <a:spLocks/>
          </p:cNvSpPr>
          <p:nvPr/>
        </p:nvSpPr>
        <p:spPr>
          <a:xfrm>
            <a:off x="4369869" y="2551837"/>
            <a:ext cx="685333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altLang="zh-TW" sz="6000">
                <a:solidFill>
                  <a:schemeClr val="bg1"/>
                </a:solidFill>
              </a:rPr>
              <a:t>Portfolio Recommendation</a:t>
            </a:r>
          </a:p>
        </p:txBody>
      </p:sp>
      <p:sp>
        <p:nvSpPr>
          <p:cNvPr id="11" name="Google Shape;903;p65">
            <a:extLst>
              <a:ext uri="{FF2B5EF4-FFF2-40B4-BE49-F238E27FC236}">
                <a16:creationId xmlns:a16="http://schemas.microsoft.com/office/drawing/2014/main" id="{6772B32C-24C3-4AC1-A071-82BCA5D353FC}"/>
              </a:ext>
            </a:extLst>
          </p:cNvPr>
          <p:cNvSpPr/>
          <p:nvPr/>
        </p:nvSpPr>
        <p:spPr>
          <a:xfrm>
            <a:off x="1245659" y="1890896"/>
            <a:ext cx="3124210" cy="3076207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8" name="Graphic 7" descr="Pie chart">
            <a:extLst>
              <a:ext uri="{FF2B5EF4-FFF2-40B4-BE49-F238E27FC236}">
                <a16:creationId xmlns:a16="http://schemas.microsoft.com/office/drawing/2014/main" id="{95A77355-6658-4264-AB95-D35E2AC6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1002" y="2452236"/>
            <a:ext cx="1953525" cy="19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2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7B71-4970-491A-8960-385A15B5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Portfolio Recommendation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80A22-5D00-445C-AE10-810E99584290}"/>
              </a:ext>
            </a:extLst>
          </p:cNvPr>
          <p:cNvSpPr txBox="1"/>
          <p:nvPr/>
        </p:nvSpPr>
        <p:spPr>
          <a:xfrm>
            <a:off x="601855" y="1739147"/>
            <a:ext cx="202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>
                <a:solidFill>
                  <a:srgbClr val="242F40"/>
                </a:solidFill>
                <a:latin typeface="Source Sans Pro" panose="020B0503030403020204" pitchFamily="34" charset="0"/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341EA-B8CB-4DFC-A132-7D5493F1A302}"/>
              </a:ext>
            </a:extLst>
          </p:cNvPr>
          <p:cNvSpPr txBox="1"/>
          <p:nvPr/>
        </p:nvSpPr>
        <p:spPr>
          <a:xfrm>
            <a:off x="226142" y="2486979"/>
            <a:ext cx="22367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User Financial Info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000">
              <a:solidFill>
                <a:srgbClr val="242F40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>
              <a:solidFill>
                <a:srgbClr val="242F40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>
              <a:solidFill>
                <a:srgbClr val="242F40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Risk Index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000">
              <a:solidFill>
                <a:srgbClr val="242F40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>
              <a:solidFill>
                <a:srgbClr val="242F40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>
              <a:solidFill>
                <a:srgbClr val="242F40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>
              <a:solidFill>
                <a:srgbClr val="242F40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Expected Return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60976-2ECF-48A6-97E4-BFBFA4F85921}"/>
              </a:ext>
            </a:extLst>
          </p:cNvPr>
          <p:cNvSpPr txBox="1"/>
          <p:nvPr/>
        </p:nvSpPr>
        <p:spPr>
          <a:xfrm>
            <a:off x="3098800" y="1554483"/>
            <a:ext cx="2028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>
                <a:solidFill>
                  <a:srgbClr val="242F40"/>
                </a:solidFill>
                <a:latin typeface="Source Sans Pro" panose="020B0503030403020204" pitchFamily="34" charset="0"/>
              </a:rPr>
              <a:t>User Info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C3225-AA58-4FB2-B33D-91D8DCC3E6FC}"/>
              </a:ext>
            </a:extLst>
          </p:cNvPr>
          <p:cNvSpPr txBox="1"/>
          <p:nvPr/>
        </p:nvSpPr>
        <p:spPr>
          <a:xfrm>
            <a:off x="7135455" y="1554483"/>
            <a:ext cx="2028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>
                <a:solidFill>
                  <a:srgbClr val="242F40"/>
                </a:solidFill>
                <a:latin typeface="Source Sans Pro" panose="020B0503030403020204" pitchFamily="34" charset="0"/>
              </a:rPr>
              <a:t>Stock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E2C4B-934F-4D65-8BBF-DFE96172A1C6}"/>
              </a:ext>
            </a:extLst>
          </p:cNvPr>
          <p:cNvSpPr txBox="1"/>
          <p:nvPr/>
        </p:nvSpPr>
        <p:spPr>
          <a:xfrm>
            <a:off x="9953878" y="1554482"/>
            <a:ext cx="2028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>
                <a:solidFill>
                  <a:srgbClr val="242F40"/>
                </a:solidFill>
                <a:latin typeface="Source Sans Pro" panose="020B0503030403020204" pitchFamily="34" charset="0"/>
              </a:rPr>
              <a:t>Portfolio</a:t>
            </a:r>
          </a:p>
          <a:p>
            <a:pPr algn="ctr"/>
            <a:r>
              <a:rPr lang="en-US" altLang="zh-TW" sz="2400" b="1">
                <a:solidFill>
                  <a:srgbClr val="242F40"/>
                </a:solidFill>
                <a:latin typeface="Source Sans Pro" panose="020B0503030403020204" pitchFamily="34" charset="0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38737-0AD1-41F9-B58A-F40A8067166B}"/>
              </a:ext>
            </a:extLst>
          </p:cNvPr>
          <p:cNvSpPr txBox="1"/>
          <p:nvPr/>
        </p:nvSpPr>
        <p:spPr>
          <a:xfrm>
            <a:off x="3098800" y="2497052"/>
            <a:ext cx="2028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User Acceptable Risk Index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11ECA9-08B6-4E05-A9A1-D20CDF92FF00}"/>
              </a:ext>
            </a:extLst>
          </p:cNvPr>
          <p:cNvCxnSpPr/>
          <p:nvPr/>
        </p:nvCxnSpPr>
        <p:spPr>
          <a:xfrm>
            <a:off x="2462889" y="2850995"/>
            <a:ext cx="516169" cy="0"/>
          </a:xfrm>
          <a:prstGeom prst="straightConnector1">
            <a:avLst/>
          </a:prstGeom>
          <a:ln w="1905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331E25-CFB1-4CE5-910F-665DB89D560A}"/>
              </a:ext>
            </a:extLst>
          </p:cNvPr>
          <p:cNvSpPr txBox="1"/>
          <p:nvPr/>
        </p:nvSpPr>
        <p:spPr>
          <a:xfrm>
            <a:off x="7407743" y="3187930"/>
            <a:ext cx="149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Aggressive </a:t>
            </a:r>
          </a:p>
          <a:p>
            <a:pPr algn="ctr"/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Stock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B6E7B-8066-45D4-9A6E-B18B48D349F8}"/>
              </a:ext>
            </a:extLst>
          </p:cNvPr>
          <p:cNvSpPr txBox="1"/>
          <p:nvPr/>
        </p:nvSpPr>
        <p:spPr>
          <a:xfrm>
            <a:off x="7486212" y="4997672"/>
            <a:ext cx="1326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Defensive </a:t>
            </a:r>
          </a:p>
          <a:p>
            <a:pPr algn="ctr"/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Stock</a:t>
            </a:r>
          </a:p>
        </p:txBody>
      </p:sp>
      <p:grpSp>
        <p:nvGrpSpPr>
          <p:cNvPr id="19" name="Google Shape;12360;p103">
            <a:extLst>
              <a:ext uri="{FF2B5EF4-FFF2-40B4-BE49-F238E27FC236}">
                <a16:creationId xmlns:a16="http://schemas.microsoft.com/office/drawing/2014/main" id="{968A0554-0079-4695-AD17-0D818B2F4CED}"/>
              </a:ext>
            </a:extLst>
          </p:cNvPr>
          <p:cNvGrpSpPr/>
          <p:nvPr/>
        </p:nvGrpSpPr>
        <p:grpSpPr>
          <a:xfrm>
            <a:off x="5626562" y="3798315"/>
            <a:ext cx="938876" cy="938876"/>
            <a:chOff x="-4573475" y="2045850"/>
            <a:chExt cx="293800" cy="293800"/>
          </a:xfrm>
          <a:solidFill>
            <a:srgbClr val="242F40"/>
          </a:solidFill>
        </p:grpSpPr>
        <p:sp>
          <p:nvSpPr>
            <p:cNvPr id="20" name="Google Shape;12361;p103">
              <a:extLst>
                <a:ext uri="{FF2B5EF4-FFF2-40B4-BE49-F238E27FC236}">
                  <a16:creationId xmlns:a16="http://schemas.microsoft.com/office/drawing/2014/main" id="{C97FFC60-4A24-42F4-8CE5-88CD3FD22C65}"/>
                </a:ext>
              </a:extLst>
            </p:cNvPr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62;p103">
              <a:extLst>
                <a:ext uri="{FF2B5EF4-FFF2-40B4-BE49-F238E27FC236}">
                  <a16:creationId xmlns:a16="http://schemas.microsoft.com/office/drawing/2014/main" id="{FD48AB9B-EA4D-409D-BF72-4AB27682C6B3}"/>
                </a:ext>
              </a:extLst>
            </p:cNvPr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50F70EE-1EA2-4AFA-B1F2-BF8369E9E837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4165334" y="3152511"/>
            <a:ext cx="1020978" cy="1125831"/>
          </a:xfrm>
          <a:prstGeom prst="bentConnector2">
            <a:avLst/>
          </a:prstGeom>
          <a:ln w="1905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7C00847-64D4-4439-B9B1-9A4A172BF6AB}"/>
              </a:ext>
            </a:extLst>
          </p:cNvPr>
          <p:cNvCxnSpPr>
            <a:cxnSpLocks/>
          </p:cNvCxnSpPr>
          <p:nvPr/>
        </p:nvCxnSpPr>
        <p:spPr>
          <a:xfrm flipV="1">
            <a:off x="2462889" y="4225916"/>
            <a:ext cx="2775850" cy="1543513"/>
          </a:xfrm>
          <a:prstGeom prst="bentConnector3">
            <a:avLst>
              <a:gd name="adj1" fmla="val 59412"/>
            </a:avLst>
          </a:prstGeom>
          <a:ln w="1905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91DA592-DF4B-45DE-A164-CA76F5535C74}"/>
              </a:ext>
            </a:extLst>
          </p:cNvPr>
          <p:cNvCxnSpPr>
            <a:cxnSpLocks/>
          </p:cNvCxnSpPr>
          <p:nvPr/>
        </p:nvCxnSpPr>
        <p:spPr>
          <a:xfrm>
            <a:off x="2462889" y="4223148"/>
            <a:ext cx="2775850" cy="0"/>
          </a:xfrm>
          <a:prstGeom prst="straightConnector1">
            <a:avLst/>
          </a:prstGeom>
          <a:ln w="1905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DC3C236-9BE8-487A-9CD6-D8024209B4FC}"/>
              </a:ext>
            </a:extLst>
          </p:cNvPr>
          <p:cNvCxnSpPr>
            <a:cxnSpLocks/>
          </p:cNvCxnSpPr>
          <p:nvPr/>
        </p:nvCxnSpPr>
        <p:spPr>
          <a:xfrm flipV="1">
            <a:off x="6599447" y="3539385"/>
            <a:ext cx="507104" cy="352081"/>
          </a:xfrm>
          <a:prstGeom prst="straightConnector1">
            <a:avLst/>
          </a:prstGeom>
          <a:ln w="1905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A7945A-67D5-434D-813D-6A1EA2C6C970}"/>
              </a:ext>
            </a:extLst>
          </p:cNvPr>
          <p:cNvCxnSpPr>
            <a:cxnSpLocks/>
          </p:cNvCxnSpPr>
          <p:nvPr/>
        </p:nvCxnSpPr>
        <p:spPr>
          <a:xfrm>
            <a:off x="6615567" y="4737191"/>
            <a:ext cx="522052" cy="450440"/>
          </a:xfrm>
          <a:prstGeom prst="straightConnector1">
            <a:avLst/>
          </a:prstGeom>
          <a:ln w="1905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A70F8ED-FCF6-4E54-BD17-377EA468F524}"/>
              </a:ext>
            </a:extLst>
          </p:cNvPr>
          <p:cNvSpPr txBox="1"/>
          <p:nvPr/>
        </p:nvSpPr>
        <p:spPr>
          <a:xfrm>
            <a:off x="10173984" y="3185442"/>
            <a:ext cx="158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Aggressive </a:t>
            </a:r>
          </a:p>
          <a:p>
            <a:pPr algn="ctr"/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Portfolio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A5869A-0D81-40B2-B328-03DAD7EABB0F}"/>
              </a:ext>
            </a:extLst>
          </p:cNvPr>
          <p:cNvSpPr txBox="1"/>
          <p:nvPr/>
        </p:nvSpPr>
        <p:spPr>
          <a:xfrm>
            <a:off x="10221039" y="4962411"/>
            <a:ext cx="1493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Defensive </a:t>
            </a:r>
          </a:p>
          <a:p>
            <a:pPr algn="ctr"/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Portfolio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00BA8B5-6ECF-4BA4-8A03-1A86E7254CE4}"/>
              </a:ext>
            </a:extLst>
          </p:cNvPr>
          <p:cNvCxnSpPr>
            <a:cxnSpLocks/>
            <a:stCxn id="18" idx="0"/>
            <a:endCxn id="53" idx="2"/>
          </p:cNvCxnSpPr>
          <p:nvPr/>
        </p:nvCxnSpPr>
        <p:spPr>
          <a:xfrm rot="5400000" flipH="1" flipV="1">
            <a:off x="9006601" y="3036289"/>
            <a:ext cx="1104344" cy="2818423"/>
          </a:xfrm>
          <a:prstGeom prst="bentConnector3">
            <a:avLst>
              <a:gd name="adj1" fmla="val 50000"/>
            </a:avLst>
          </a:prstGeom>
          <a:ln w="1905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BC48CA4-8980-4F26-9D1B-66E83B8F3283}"/>
              </a:ext>
            </a:extLst>
          </p:cNvPr>
          <p:cNvCxnSpPr>
            <a:cxnSpLocks/>
            <a:stCxn id="17" idx="3"/>
            <a:endCxn id="53" idx="1"/>
          </p:cNvCxnSpPr>
          <p:nvPr/>
        </p:nvCxnSpPr>
        <p:spPr>
          <a:xfrm flipV="1">
            <a:off x="8906795" y="3539385"/>
            <a:ext cx="1267189" cy="2488"/>
          </a:xfrm>
          <a:prstGeom prst="bentConnector3">
            <a:avLst>
              <a:gd name="adj1" fmla="val 50000"/>
            </a:avLst>
          </a:prstGeom>
          <a:ln w="1905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C41A462-142E-4963-A482-BE9923FB4F99}"/>
              </a:ext>
            </a:extLst>
          </p:cNvPr>
          <p:cNvCxnSpPr>
            <a:cxnSpLocks/>
          </p:cNvCxnSpPr>
          <p:nvPr/>
        </p:nvCxnSpPr>
        <p:spPr>
          <a:xfrm>
            <a:off x="8906795" y="5347949"/>
            <a:ext cx="1267189" cy="0"/>
          </a:xfrm>
          <a:prstGeom prst="straightConnector1">
            <a:avLst/>
          </a:prstGeom>
          <a:ln w="19050">
            <a:solidFill>
              <a:srgbClr val="242F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8AC1E49-8435-4C55-8CAD-9F8E80A118F6}"/>
              </a:ext>
            </a:extLst>
          </p:cNvPr>
          <p:cNvSpPr txBox="1"/>
          <p:nvPr/>
        </p:nvSpPr>
        <p:spPr>
          <a:xfrm>
            <a:off x="8908186" y="4778230"/>
            <a:ext cx="125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>
                <a:solidFill>
                  <a:srgbClr val="8C929A"/>
                </a:solidFill>
                <a:latin typeface="Source Sans Pro" panose="020B0503030403020204" pitchFamily="34" charset="0"/>
              </a:rPr>
              <a:t>Minimize Risk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6300D7-D615-4A8E-BD95-FBE2F4DEB00D}"/>
              </a:ext>
            </a:extLst>
          </p:cNvPr>
          <p:cNvSpPr txBox="1"/>
          <p:nvPr/>
        </p:nvSpPr>
        <p:spPr>
          <a:xfrm>
            <a:off x="8906795" y="2992249"/>
            <a:ext cx="125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>
                <a:solidFill>
                  <a:srgbClr val="8C929A"/>
                </a:solidFill>
                <a:latin typeface="Source Sans Pro" panose="020B0503030403020204" pitchFamily="34" charset="0"/>
              </a:rPr>
              <a:t>Maximize Profit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CE17AFB-DB28-44F7-B7D0-C06EA097B876}"/>
              </a:ext>
            </a:extLst>
          </p:cNvPr>
          <p:cNvSpPr txBox="1"/>
          <p:nvPr/>
        </p:nvSpPr>
        <p:spPr>
          <a:xfrm>
            <a:off x="8906795" y="3874663"/>
            <a:ext cx="125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>
                <a:solidFill>
                  <a:srgbClr val="8C929A"/>
                </a:solidFill>
                <a:latin typeface="Source Sans Pro" panose="020B0503030403020204" pitchFamily="34" charset="0"/>
              </a:rPr>
              <a:t>Balance Risk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CEBC03-4946-4F0D-960D-7C9802E0070C}"/>
              </a:ext>
            </a:extLst>
          </p:cNvPr>
          <p:cNvSpPr txBox="1"/>
          <p:nvPr/>
        </p:nvSpPr>
        <p:spPr>
          <a:xfrm>
            <a:off x="5087088" y="4761842"/>
            <a:ext cx="2028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Certainty Equivalent  </a:t>
            </a:r>
          </a:p>
          <a:p>
            <a:pPr algn="ctr"/>
            <a:r>
              <a:rPr lang="en-US" altLang="zh-TW" sz="2000">
                <a:solidFill>
                  <a:srgbClr val="242F40"/>
                </a:solidFill>
                <a:latin typeface="Source Sans Pro" panose="020B0503030403020204" pitchFamily="34" charset="0"/>
              </a:rPr>
              <a:t>(CE)</a:t>
            </a:r>
          </a:p>
        </p:txBody>
      </p:sp>
    </p:spTree>
    <p:extLst>
      <p:ext uri="{BB962C8B-B14F-4D97-AF65-F5344CB8AC3E}">
        <p14:creationId xmlns:p14="http://schemas.microsoft.com/office/powerpoint/2010/main" val="173096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5CDE-D9D2-4EC7-87ED-C629684B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6" y="363145"/>
            <a:ext cx="10515600" cy="590931"/>
          </a:xfrm>
        </p:spPr>
        <p:txBody>
          <a:bodyPr/>
          <a:lstStyle/>
          <a:p>
            <a:r>
              <a:rPr lang="en-US" altLang="zh-TW"/>
              <a:t>User Info Analysis – Data Collection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AF8436-9A90-4B24-8F57-ACC6AA6D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552149"/>
              </p:ext>
            </p:extLst>
          </p:nvPr>
        </p:nvGraphicFramePr>
        <p:xfrm>
          <a:off x="7144687" y="1335635"/>
          <a:ext cx="4328856" cy="4958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8856">
                  <a:extLst>
                    <a:ext uri="{9D8B030D-6E8A-4147-A177-3AD203B41FA5}">
                      <a16:colId xmlns:a16="http://schemas.microsoft.com/office/drawing/2014/main" val="3234479925"/>
                    </a:ext>
                  </a:extLst>
                </a:gridCol>
              </a:tblGrid>
              <a:tr h="478361"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HK" b="1" kern="0">
                          <a:effectLst/>
                          <a:latin typeface="Source Sans Pro" panose="020B0503030403020204" pitchFamily="34" charset="0"/>
                        </a:rPr>
                        <a:t>Raw Data (Dollar unit: 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2611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Monthly Income (Monthly)</a:t>
                      </a:r>
                      <a:endParaRPr 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928342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Living Expense (Monthly)</a:t>
                      </a:r>
                      <a:endParaRPr 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461375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Housing Expense (Monthly)</a:t>
                      </a:r>
                      <a:endParaRPr 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198461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sz="1800" kern="10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Miscel</a:t>
                      </a: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Expense (Monthly)</a:t>
                      </a:r>
                      <a:endParaRPr 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199676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Tax Expense (Yearly)</a:t>
                      </a:r>
                      <a:endParaRPr 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861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Equity</a:t>
                      </a:r>
                      <a:endParaRPr lang="zh-TW" altLang="en-US" sz="1800" kern="1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95257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Debt</a:t>
                      </a:r>
                      <a:endParaRPr lang="zh-TW" altLang="en-US" sz="1800" kern="1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9095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78597B8-5E6F-4795-A82D-C363064AEDD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78" b="38277"/>
          <a:stretch/>
        </p:blipFill>
        <p:spPr>
          <a:xfrm>
            <a:off x="1010586" y="1997260"/>
            <a:ext cx="4452257" cy="4156933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035A6C8-71F0-4497-A7C6-6860BF9BD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802" y="1455378"/>
            <a:ext cx="7409769" cy="4535529"/>
          </a:xfrm>
        </p:spPr>
        <p:txBody>
          <a:bodyPr/>
          <a:lstStyle/>
          <a:p>
            <a:pPr marL="0" indent="0">
              <a:buNone/>
            </a:pPr>
            <a:r>
              <a:rPr lang="en-US" altLang="zh-HK"/>
              <a:t>Collect user financial info through web application</a:t>
            </a: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55175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96F4D-EDC1-4A7C-B2EE-EF6A4414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User Info Analysis – </a:t>
            </a:r>
            <a:r>
              <a:rPr lang="en-US" altLang="zh-HK"/>
              <a:t>User Acceptable Risk Index</a:t>
            </a:r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718CA2D-FFFC-43BF-9D1D-D3629012992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/>
                  <a:t>Based on information collected</a:t>
                </a:r>
              </a:p>
              <a:p>
                <a:endParaRPr lang="en-US" altLang="zh-HK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𝐴𝑐𝑐𝑒𝑝𝑡𝑎𝑏𝑙𝑒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𝑅𝑖𝑠𝑘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𝐼𝑛𝑑𝑒𝑥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zh-TW" altLang="zh-H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sz="1800" i="1" kern="100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zh-TW" altLang="zh-HK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zh-HK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HK" sz="1800" i="1" kern="100"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𝐶𝑢𝑟𝑟𝑒𝑛𝑡</m:t>
                                  </m:r>
                                  <m:r>
                                    <a:rPr lang="en-US" altLang="zh-HK" sz="1800" i="1" kern="100"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1800" i="1" kern="100"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𝐴𝑠𝑠𝑒𝑡</m:t>
                                  </m:r>
                                </m:num>
                                <m:den>
                                  <m:r>
                                    <a:rPr lang="en-US" altLang="zh-HK" sz="1800" i="1" kern="100"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𝐼𝑛𝑣𝑒𝑠𝑡𝑚𝑒𝑛𝑡</m:t>
                                  </m:r>
                                  <m:r>
                                    <a:rPr lang="en-US" altLang="zh-HK" sz="1800" i="1" kern="100"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1800" i="1" kern="100"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𝐺𝑜𝑎𝑙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HK" sz="1800" i="1" kern="100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HK" sz="1800"/>
              </a:p>
              <a:p>
                <a:pPr marL="0" indent="0">
                  <a:buNone/>
                </a:pPr>
                <a:endParaRPr lang="zh-HK" altLang="en-US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𝐶𝑢𝑟𝑟𝑒𝑛𝑡</m:t>
                      </m:r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𝐴𝑠𝑠𝑒𝑡</m:t>
                      </m:r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altLang="zh-HK" sz="1800" b="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𝑀𝑎𝑥</m:t>
                      </m:r>
                      <m:r>
                        <a:rPr lang="en-US" altLang="zh-HK" sz="1800" b="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𝐸𝑞𝑢𝑖𝑡𝑦</m:t>
                      </m:r>
                      <m:r>
                        <a:rPr lang="en-US" altLang="zh-HK" sz="1800" b="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−</m:t>
                      </m:r>
                      <m:r>
                        <a:rPr lang="en-US" altLang="zh-HK" sz="1800" b="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𝐷𝑒𝑏𝑡</m:t>
                      </m:r>
                      <m:r>
                        <a:rPr lang="en-US" altLang="zh-HK" sz="1800" b="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,0)</m:t>
                      </m:r>
                    </m:oMath>
                  </m:oMathPara>
                </a14:m>
                <a:endParaRPr lang="en-US" altLang="zh-HK"/>
              </a:p>
              <a:p>
                <a:pPr marL="0" indent="0">
                  <a:buNone/>
                </a:pPr>
                <a:endParaRPr lang="en-US" altLang="zh-HK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800" b="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𝐴𝑛𝑛𝑢𝑎𝑙</m:t>
                      </m:r>
                      <m:r>
                        <a:rPr lang="en-US" altLang="zh-HK" sz="1800" b="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𝐸𝑥𝑝𝑒𝑛𝑠𝑒</m:t>
                      </m:r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altLang="zh-HK" sz="1800" b="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180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𝐿𝑖𝑣𝑖𝑛𝑔</m:t>
                          </m:r>
                          <m:r>
                            <a:rPr lang="en-US" altLang="zh-HK" sz="180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HK" sz="180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𝐸𝑥𝑝𝑒𝑛𝑠𝑒</m:t>
                          </m:r>
                          <m:r>
                            <a:rPr lang="en-US" altLang="zh-HK" sz="180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 + </m:t>
                          </m:r>
                          <m:r>
                            <a:rPr lang="en-US" altLang="zh-HK" sz="180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𝐻𝑜𝑢𝑠𝑖𝑛𝑔</m:t>
                          </m:r>
                          <m:r>
                            <a:rPr lang="en-US" altLang="zh-HK" sz="180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HK" sz="180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𝐸𝑥𝑝𝑒𝑛𝑠𝑒</m:t>
                          </m:r>
                          <m:r>
                            <a:rPr lang="en-US" altLang="zh-HK" sz="180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 + </m:t>
                          </m:r>
                          <m:r>
                            <a:rPr lang="en-US" altLang="zh-HK" sz="180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𝑀𝑖𝑠𝑐𝑒𝑙</m:t>
                          </m:r>
                          <m:r>
                            <a:rPr lang="en-US" altLang="zh-HK" sz="180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HK" sz="1800" i="1" kern="100" smtClean="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𝐸𝑥𝑝𝑒𝑛𝑠𝑒</m:t>
                          </m:r>
                        </m:e>
                      </m:d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zh-HK" sz="1800" b="0" i="1" kern="100" smtClean="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12 </m:t>
                      </m:r>
                      <m:r>
                        <a:rPr lang="en-US" altLang="zh-HK" sz="18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𝑇𝑎𝑥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𝐸𝑥𝑝𝑒𝑛𝑠𝑒</m:t>
                      </m:r>
                    </m:oMath>
                  </m:oMathPara>
                </a14:m>
                <a:endParaRPr lang="en-US" altLang="zh-HK" sz="1800"/>
              </a:p>
              <a:p>
                <a:pPr marL="0" indent="0">
                  <a:buNone/>
                </a:pPr>
                <a:endParaRPr lang="en-US" altLang="zh-HK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800" b="0" i="1" kern="100" smtClean="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𝐼𝑛𝑣𝑒𝑠𝑡𝑚𝑒𝑛𝑡</m:t>
                      </m:r>
                      <m:r>
                        <a:rPr lang="en-US" altLang="zh-HK" sz="1800" b="0" i="1" kern="100" smtClean="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1800" b="0" i="1" kern="100" smtClean="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𝐺𝑜𝑎𝑙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𝐴𝑛𝑛𝑢𝑎𝑙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HK" altLang="en-US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𝐸𝑥𝑝𝑒𝑛𝑠𝑒</m:t>
                      </m:r>
                      <m:r>
                        <a:rPr lang="en-US" altLang="zh-HK" sz="1800" i="1" kern="100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zh-HK" sz="18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25</m:t>
                      </m:r>
                      <m:r>
                        <a:rPr lang="en-US" altLang="zh-HK" sz="1800" b="0" i="0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HK" sz="1800" b="0" i="0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By</m:t>
                      </m:r>
                      <m:r>
                        <a:rPr lang="en-US" altLang="zh-HK" sz="1800" b="0" i="0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25</m:t>
                      </m:r>
                      <m:r>
                        <m:rPr>
                          <m:sty m:val="p"/>
                        </m:rPr>
                        <a:rPr lang="en-US" altLang="zh-HK" sz="1800" b="0" i="0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HK" sz="1800" b="0" i="0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HK" sz="1800" b="0" i="0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Rule</m:t>
                      </m:r>
                      <m:r>
                        <a:rPr lang="en-US" altLang="zh-HK" sz="1800" b="0" i="0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718CA2D-FFFC-43BF-9D1D-D362901299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749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43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B697-BC04-4952-BCA6-348F2111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Stock Classification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60B63B-F139-4D6E-9C2F-4A1FD2D9C13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95288" y="1692275"/>
                <a:ext cx="11401424" cy="59093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4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𝐶𝑒𝑟𝑡𝑎𝑖𝑛𝑡𝑦</m:t>
                      </m:r>
                      <m:r>
                        <a:rPr lang="en-US" altLang="zh-HK" sz="24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24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𝐸𝑞𝑢𝑖𝑣𝑎𝑙𝑒𝑛𝑡</m:t>
                      </m:r>
                      <m:r>
                        <a:rPr lang="en-US" altLang="zh-HK" sz="240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zh-TW" altLang="zh-HK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4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𝐶𝐸</m:t>
                          </m:r>
                        </m:e>
                      </m:d>
                      <m:r>
                        <a:rPr lang="en-US" altLang="zh-HK" sz="24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 =</m:t>
                      </m:r>
                      <m:r>
                        <a:rPr lang="en-US" altLang="zh-HK" sz="24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𝐸𝑥𝑝𝑒𝑐𝑡𝑒𝑑</m:t>
                      </m:r>
                      <m:r>
                        <a:rPr lang="en-US" altLang="zh-HK" sz="2400" b="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24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HK" sz="2400" b="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𝑒𝑡𝑢𝑟𝑛</m:t>
                      </m:r>
                      <m:r>
                        <a:rPr lang="en-US" altLang="zh-HK" sz="24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 − </m:t>
                      </m:r>
                      <m:f>
                        <m:fPr>
                          <m:type m:val="lin"/>
                          <m:ctrlPr>
                            <a:rPr lang="zh-TW" altLang="zh-HK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4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HK" sz="24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HK" sz="24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HK" sz="2400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× </m:t>
                      </m:r>
                      <m:d>
                        <m:dPr>
                          <m:ctrlPr>
                            <a:rPr lang="zh-TW" altLang="zh-HK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400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HK" sz="24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HK" sz="24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HK" sz="24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× 4 </m:t>
                      </m:r>
                      <m:r>
                        <a:rPr lang="en-US" altLang="zh-HK" sz="2400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zh-HK" sz="2400" b="0" i="1" kern="100" smtClean="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24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altLang="zh-HK" sz="2400" b="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𝑖𝑠𝑘</m:t>
                      </m:r>
                      <m:r>
                        <a:rPr lang="en-US" altLang="zh-HK" sz="2400" b="0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zh-TW" altLang="zh-HK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altLang="zh-HK" sz="24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𝑛𝑑𝑒𝑥</m:t>
                          </m:r>
                          <m:r>
                            <a:rPr lang="en-US" altLang="zh-HK" sz="24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HK" sz="24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HK" sz="24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 </m:t>
                      </m:r>
                    </m:oMath>
                  </m:oMathPara>
                </a14:m>
                <a:endParaRPr lang="en-US" altLang="zh-HK"/>
              </a:p>
              <a:p>
                <a:pPr marL="0" indent="0">
                  <a:buNone/>
                </a:pPr>
                <a:endParaRPr lang="en-US" altLang="zh-TW"/>
              </a:p>
              <a:p>
                <a:pPr marL="0" indent="0">
                  <a:buNone/>
                </a:pPr>
                <a:endParaRPr lang="en-US" altLang="zh-TW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60B63B-F139-4D6E-9C2F-4A1FD2D9C1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95288" y="1692275"/>
                <a:ext cx="11401424" cy="590931"/>
              </a:xfrm>
              <a:blipFill>
                <a:blip r:embed="rId2"/>
                <a:stretch>
                  <a:fillRect t="-92784" b="-10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3EAF66-F1D2-43BE-AAB5-1C4422EF371F}"/>
                  </a:ext>
                </a:extLst>
              </p:cNvPr>
              <p:cNvSpPr txBox="1"/>
              <p:nvPr/>
            </p:nvSpPr>
            <p:spPr>
              <a:xfrm>
                <a:off x="452386" y="2685679"/>
                <a:ext cx="10280928" cy="587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152400" algn="just">
                  <a:lnSpc>
                    <a:spcPct val="150000"/>
                  </a:lnSpc>
                </a:pPr>
                <a:r>
                  <a:rPr lang="en-US" altLang="zh-TW" sz="2400" kern="100">
                    <a:effectLst/>
                    <a:latin typeface="Source Sans Pro" panose="020B0503030403020204" pitchFamily="34" charset="0"/>
                    <a:ea typeface="PMingLiU" panose="02020500000000000000" pitchFamily="18" charset="-120"/>
                  </a:rPr>
                  <a:t>With a higher 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𝐶𝐸</m:t>
                    </m:r>
                  </m:oMath>
                </a14:m>
                <a:r>
                  <a:rPr lang="en-US" altLang="zh-TW" sz="2400" kern="100">
                    <a:effectLst/>
                    <a:latin typeface="Source Sans Pro" panose="020B0503030403020204" pitchFamily="34" charset="0"/>
                    <a:ea typeface="PMingLiU" panose="02020500000000000000" pitchFamily="18" charset="-120"/>
                  </a:rPr>
                  <a:t>, the stock is relatively profitable at the same level of risk</a:t>
                </a:r>
                <a:endParaRPr lang="zh-TW" altLang="en-US" sz="240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3EAF66-F1D2-43BE-AAB5-1C4422EF3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86" y="2685679"/>
                <a:ext cx="10280928" cy="587340"/>
              </a:xfrm>
              <a:prstGeom prst="rect">
                <a:avLst/>
              </a:prstGeom>
              <a:blipFill>
                <a:blip r:embed="rId3"/>
                <a:stretch>
                  <a:fillRect l="-889"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8D1CB5-DAAE-4A65-81CA-8BF1D4FEAE01}"/>
                  </a:ext>
                </a:extLst>
              </p:cNvPr>
              <p:cNvSpPr txBox="1"/>
              <p:nvPr/>
            </p:nvSpPr>
            <p:spPr>
              <a:xfrm>
                <a:off x="1654629" y="2098339"/>
                <a:ext cx="6117770" cy="587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15240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b="1" i="1" kern="100" smtClean="0">
                        <a:effectLst/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TW" sz="2400" kern="100">
                    <a:effectLst/>
                    <a:latin typeface="Source Sans Pro" panose="020B0503030403020204" pitchFamily="34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: User Acceptable Risk Index</a:t>
                </a:r>
                <a:endParaRPr lang="en-US" altLang="zh-TW" sz="2400" kern="100">
                  <a:latin typeface="Source Sans Pro" panose="020B0503030403020204" pitchFamily="34" charset="0"/>
                  <a:ea typeface="PMingLiU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8D1CB5-DAAE-4A65-81CA-8BF1D4FEA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629" y="2098339"/>
                <a:ext cx="6117770" cy="587340"/>
              </a:xfrm>
              <a:prstGeom prst="rect">
                <a:avLst/>
              </a:prstGeom>
              <a:blipFill>
                <a:blip r:embed="rId4"/>
                <a:stretch>
                  <a:fillRect l="-199" b="-2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210590B-6352-4303-9C9E-0AD92E96E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914598"/>
              </p:ext>
            </p:extLst>
          </p:nvPr>
        </p:nvGraphicFramePr>
        <p:xfrm>
          <a:off x="395288" y="3677920"/>
          <a:ext cx="11329306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682">
                  <a:extLst>
                    <a:ext uri="{9D8B030D-6E8A-4147-A177-3AD203B41FA5}">
                      <a16:colId xmlns:a16="http://schemas.microsoft.com/office/drawing/2014/main" val="555265268"/>
                    </a:ext>
                  </a:extLst>
                </a:gridCol>
                <a:gridCol w="4207812">
                  <a:extLst>
                    <a:ext uri="{9D8B030D-6E8A-4147-A177-3AD203B41FA5}">
                      <a16:colId xmlns:a16="http://schemas.microsoft.com/office/drawing/2014/main" val="3234479925"/>
                    </a:ext>
                  </a:extLst>
                </a:gridCol>
                <a:gridCol w="4207812">
                  <a:extLst>
                    <a:ext uri="{9D8B030D-6E8A-4147-A177-3AD203B41FA5}">
                      <a16:colId xmlns:a16="http://schemas.microsoft.com/office/drawing/2014/main" val="1557633846"/>
                    </a:ext>
                  </a:extLst>
                </a:gridCol>
              </a:tblGrid>
              <a:tr h="487323"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endParaRPr lang="en-HK" b="1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HK" b="1" kern="0">
                          <a:effectLst/>
                          <a:latin typeface="Source Sans Pro" panose="020B0503030403020204" pitchFamily="34" charset="0"/>
                        </a:rPr>
                        <a:t>Aggressive Stock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US" altLang="zh-TW" b="1" kern="0">
                          <a:effectLst/>
                          <a:latin typeface="Source Sans Pro" panose="020B0503030403020204" pitchFamily="34" charset="0"/>
                        </a:rPr>
                        <a:t>Defensive Stock</a:t>
                      </a:r>
                      <a:endParaRPr lang="en-HK" b="1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261101"/>
                  </a:ext>
                </a:extLst>
              </a:tr>
              <a:tr h="675759"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altLang="zh-TW" sz="1800" b="1" kern="10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Target Investors</a:t>
                      </a:r>
                      <a:endParaRPr lang="zh-TW" sz="1800" b="1" kern="100">
                        <a:solidFill>
                          <a:schemeClr val="bg1"/>
                        </a:solidFill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5240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Users not yet retired</a:t>
                      </a:r>
                      <a:endParaRPr lang="zh-TW" alt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Retired users</a:t>
                      </a:r>
                      <a:endParaRPr 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9283421"/>
                  </a:ext>
                </a:extLst>
              </a:tr>
              <a:tr h="675759">
                <a:tc>
                  <a:txBody>
                    <a:bodyPr/>
                    <a:lstStyle/>
                    <a:p>
                      <a:pPr marL="0" marR="15240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0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Positioning</a:t>
                      </a:r>
                      <a:endParaRPr lang="zh-TW" altLang="zh-TW" sz="1800" b="1" kern="100">
                        <a:solidFill>
                          <a:schemeClr val="bg1"/>
                        </a:solidFill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altLang="zh-TW" sz="1800" kern="100"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Maximum profit</a:t>
                      </a:r>
                      <a:endParaRPr 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altLang="zh-TW" sz="1800" kern="100"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Minimum risk</a:t>
                      </a:r>
                      <a:endParaRPr 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3355557"/>
                  </a:ext>
                </a:extLst>
              </a:tr>
              <a:tr h="675759">
                <a:tc>
                  <a:txBody>
                    <a:bodyPr/>
                    <a:lstStyle/>
                    <a:p>
                      <a:pPr marL="0" marR="15240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0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Expected Annual CE</a:t>
                      </a:r>
                      <a:endParaRPr lang="zh-TW" altLang="zh-TW" sz="1800" b="1" kern="100">
                        <a:solidFill>
                          <a:schemeClr val="bg1"/>
                        </a:solidFill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altLang="zh-TW" sz="1800" kern="100"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13.6% (average S&amp;P 500 growth)</a:t>
                      </a:r>
                      <a:endParaRPr lang="zh-TW" alt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altLang="zh-TW" sz="1800" kern="100"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4% (4% rule) +1.40% (inflation) = 5.40%</a:t>
                      </a:r>
                      <a:endParaRPr lang="zh-TW" alt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4613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9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9CA457B-C848-4061-94F8-EF85784998B6}"/>
              </a:ext>
            </a:extLst>
          </p:cNvPr>
          <p:cNvGrpSpPr/>
          <p:nvPr/>
        </p:nvGrpSpPr>
        <p:grpSpPr>
          <a:xfrm>
            <a:off x="574934" y="1741596"/>
            <a:ext cx="3865091" cy="3709729"/>
            <a:chOff x="574934" y="1741596"/>
            <a:chExt cx="3865091" cy="37097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B1B34D-C10F-4054-AB22-281FC2B51A10}"/>
                </a:ext>
              </a:extLst>
            </p:cNvPr>
            <p:cNvGrpSpPr/>
            <p:nvPr/>
          </p:nvGrpSpPr>
          <p:grpSpPr>
            <a:xfrm>
              <a:off x="658252" y="3399325"/>
              <a:ext cx="2052000" cy="2052000"/>
              <a:chOff x="1641336" y="4357365"/>
              <a:chExt cx="2052000" cy="2052000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42167090-8FF9-433C-A882-F3904290FE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1372" y="4377209"/>
                <a:ext cx="1708150" cy="1997075"/>
              </a:xfrm>
              <a:custGeom>
                <a:avLst/>
                <a:gdLst>
                  <a:gd name="T0" fmla="*/ 2147483647 w 1428"/>
                  <a:gd name="T1" fmla="*/ 2147483647 h 1664"/>
                  <a:gd name="T2" fmla="*/ 2147483647 w 1428"/>
                  <a:gd name="T3" fmla="*/ 2147483647 h 1664"/>
                  <a:gd name="T4" fmla="*/ 2147483647 w 1428"/>
                  <a:gd name="T5" fmla="*/ 2147483647 h 1664"/>
                  <a:gd name="T6" fmla="*/ 2147483647 w 1428"/>
                  <a:gd name="T7" fmla="*/ 2147483647 h 1664"/>
                  <a:gd name="T8" fmla="*/ 2147483647 w 1428"/>
                  <a:gd name="T9" fmla="*/ 2147483647 h 1664"/>
                  <a:gd name="T10" fmla="*/ 2147483647 w 1428"/>
                  <a:gd name="T11" fmla="*/ 2147483647 h 1664"/>
                  <a:gd name="T12" fmla="*/ 2147483647 w 1428"/>
                  <a:gd name="T13" fmla="*/ 2147483647 h 1664"/>
                  <a:gd name="T14" fmla="*/ 2147483647 w 1428"/>
                  <a:gd name="T15" fmla="*/ 2147483647 h 1664"/>
                  <a:gd name="T16" fmla="*/ 2147483647 w 1428"/>
                  <a:gd name="T17" fmla="*/ 2147483647 h 1664"/>
                  <a:gd name="T18" fmla="*/ 2147483647 w 1428"/>
                  <a:gd name="T19" fmla="*/ 2147483647 h 1664"/>
                  <a:gd name="T20" fmla="*/ 2147483647 w 1428"/>
                  <a:gd name="T21" fmla="*/ 2147483647 h 1664"/>
                  <a:gd name="T22" fmla="*/ 2147483647 w 1428"/>
                  <a:gd name="T23" fmla="*/ 2147483647 h 1664"/>
                  <a:gd name="T24" fmla="*/ 2147483647 w 1428"/>
                  <a:gd name="T25" fmla="*/ 2147483647 h 1664"/>
                  <a:gd name="T26" fmla="*/ 2147483647 w 1428"/>
                  <a:gd name="T27" fmla="*/ 2147483647 h 1664"/>
                  <a:gd name="T28" fmla="*/ 2147483647 w 1428"/>
                  <a:gd name="T29" fmla="*/ 2147483647 h 1664"/>
                  <a:gd name="T30" fmla="*/ 2147483647 w 1428"/>
                  <a:gd name="T31" fmla="*/ 2147483647 h 1664"/>
                  <a:gd name="T32" fmla="*/ 2147483647 w 1428"/>
                  <a:gd name="T33" fmla="*/ 2147483647 h 1664"/>
                  <a:gd name="T34" fmla="*/ 2147483647 w 1428"/>
                  <a:gd name="T35" fmla="*/ 2147483647 h 1664"/>
                  <a:gd name="T36" fmla="*/ 2147483647 w 1428"/>
                  <a:gd name="T37" fmla="*/ 2147483647 h 1664"/>
                  <a:gd name="T38" fmla="*/ 2147483647 w 1428"/>
                  <a:gd name="T39" fmla="*/ 2147483647 h 1664"/>
                  <a:gd name="T40" fmla="*/ 2147483647 w 1428"/>
                  <a:gd name="T41" fmla="*/ 2147483647 h 1664"/>
                  <a:gd name="T42" fmla="*/ 2147483647 w 1428"/>
                  <a:gd name="T43" fmla="*/ 2147483647 h 1664"/>
                  <a:gd name="T44" fmla="*/ 2147483647 w 1428"/>
                  <a:gd name="T45" fmla="*/ 2147483647 h 1664"/>
                  <a:gd name="T46" fmla="*/ 2147483647 w 1428"/>
                  <a:gd name="T47" fmla="*/ 2147483647 h 1664"/>
                  <a:gd name="T48" fmla="*/ 2147483647 w 1428"/>
                  <a:gd name="T49" fmla="*/ 2147483647 h 1664"/>
                  <a:gd name="T50" fmla="*/ 2147483647 w 1428"/>
                  <a:gd name="T51" fmla="*/ 2147483647 h 1664"/>
                  <a:gd name="T52" fmla="*/ 2147483647 w 1428"/>
                  <a:gd name="T53" fmla="*/ 2147483647 h 1664"/>
                  <a:gd name="T54" fmla="*/ 2147483647 w 1428"/>
                  <a:gd name="T55" fmla="*/ 2147483647 h 1664"/>
                  <a:gd name="T56" fmla="*/ 2147483647 w 1428"/>
                  <a:gd name="T57" fmla="*/ 2147483647 h 1664"/>
                  <a:gd name="T58" fmla="*/ 2147483647 w 1428"/>
                  <a:gd name="T59" fmla="*/ 2147483647 h 1664"/>
                  <a:gd name="T60" fmla="*/ 2147483647 w 1428"/>
                  <a:gd name="T61" fmla="*/ 2147483647 h 1664"/>
                  <a:gd name="T62" fmla="*/ 2147483647 w 1428"/>
                  <a:gd name="T63" fmla="*/ 2147483647 h 1664"/>
                  <a:gd name="T64" fmla="*/ 2147483647 w 1428"/>
                  <a:gd name="T65" fmla="*/ 2147483647 h 1664"/>
                  <a:gd name="T66" fmla="*/ 2147483647 w 1428"/>
                  <a:gd name="T67" fmla="*/ 2147483647 h 1664"/>
                  <a:gd name="T68" fmla="*/ 2147483647 w 1428"/>
                  <a:gd name="T69" fmla="*/ 2147483647 h 1664"/>
                  <a:gd name="T70" fmla="*/ 2147483647 w 1428"/>
                  <a:gd name="T71" fmla="*/ 2147483647 h 1664"/>
                  <a:gd name="T72" fmla="*/ 2147483647 w 1428"/>
                  <a:gd name="T73" fmla="*/ 2147483647 h 1664"/>
                  <a:gd name="T74" fmla="*/ 2147483647 w 1428"/>
                  <a:gd name="T75" fmla="*/ 2147483647 h 1664"/>
                  <a:gd name="T76" fmla="*/ 2147483647 w 1428"/>
                  <a:gd name="T77" fmla="*/ 2147483647 h 1664"/>
                  <a:gd name="T78" fmla="*/ 2147483647 w 1428"/>
                  <a:gd name="T79" fmla="*/ 2147483647 h 1664"/>
                  <a:gd name="T80" fmla="*/ 2147483647 w 1428"/>
                  <a:gd name="T81" fmla="*/ 2147483647 h 1664"/>
                  <a:gd name="T82" fmla="*/ 2147483647 w 1428"/>
                  <a:gd name="T83" fmla="*/ 2147483647 h 1664"/>
                  <a:gd name="T84" fmla="*/ 2147483647 w 1428"/>
                  <a:gd name="T85" fmla="*/ 2147483647 h 1664"/>
                  <a:gd name="T86" fmla="*/ 2147483647 w 1428"/>
                  <a:gd name="T87" fmla="*/ 2147483647 h 1664"/>
                  <a:gd name="T88" fmla="*/ 2147483647 w 1428"/>
                  <a:gd name="T89" fmla="*/ 2147483647 h 1664"/>
                  <a:gd name="T90" fmla="*/ 2147483647 w 1428"/>
                  <a:gd name="T91" fmla="*/ 2147483647 h 1664"/>
                  <a:gd name="T92" fmla="*/ 2147483647 w 1428"/>
                  <a:gd name="T93" fmla="*/ 2147483647 h 1664"/>
                  <a:gd name="T94" fmla="*/ 2147483647 w 1428"/>
                  <a:gd name="T95" fmla="*/ 2147483647 h 1664"/>
                  <a:gd name="T96" fmla="*/ 2147483647 w 1428"/>
                  <a:gd name="T97" fmla="*/ 2147483647 h 1664"/>
                  <a:gd name="T98" fmla="*/ 2147483647 w 1428"/>
                  <a:gd name="T99" fmla="*/ 2147483647 h 1664"/>
                  <a:gd name="T100" fmla="*/ 2147483647 w 1428"/>
                  <a:gd name="T101" fmla="*/ 2147483647 h 1664"/>
                  <a:gd name="T102" fmla="*/ 2147483647 w 1428"/>
                  <a:gd name="T103" fmla="*/ 2147483647 h 1664"/>
                  <a:gd name="T104" fmla="*/ 2147483647 w 1428"/>
                  <a:gd name="T105" fmla="*/ 2147483647 h 1664"/>
                  <a:gd name="T106" fmla="*/ 2147483647 w 1428"/>
                  <a:gd name="T107" fmla="*/ 2147483647 h 1664"/>
                  <a:gd name="T108" fmla="*/ 2147483647 w 1428"/>
                  <a:gd name="T109" fmla="*/ 2147483647 h 1664"/>
                  <a:gd name="T110" fmla="*/ 2147483647 w 1428"/>
                  <a:gd name="T111" fmla="*/ 2147483647 h 1664"/>
                  <a:gd name="T112" fmla="*/ 2147483647 w 1428"/>
                  <a:gd name="T113" fmla="*/ 2147483647 h 1664"/>
                  <a:gd name="T114" fmla="*/ 2147483647 w 1428"/>
                  <a:gd name="T115" fmla="*/ 2147483647 h 1664"/>
                  <a:gd name="T116" fmla="*/ 2147483647 w 1428"/>
                  <a:gd name="T117" fmla="*/ 2147483647 h 1664"/>
                  <a:gd name="T118" fmla="*/ 2147483647 w 1428"/>
                  <a:gd name="T119" fmla="*/ 2147483647 h 166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428"/>
                  <a:gd name="T181" fmla="*/ 0 h 1664"/>
                  <a:gd name="T182" fmla="*/ 1428 w 1428"/>
                  <a:gd name="T183" fmla="*/ 1664 h 166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428" h="1664">
                    <a:moveTo>
                      <a:pt x="643" y="10"/>
                    </a:moveTo>
                    <a:cubicBezTo>
                      <a:pt x="641" y="8"/>
                      <a:pt x="632" y="6"/>
                      <a:pt x="628" y="8"/>
                    </a:cubicBezTo>
                    <a:cubicBezTo>
                      <a:pt x="632" y="9"/>
                      <a:pt x="639" y="12"/>
                      <a:pt x="643" y="10"/>
                    </a:cubicBezTo>
                    <a:close/>
                    <a:moveTo>
                      <a:pt x="612" y="8"/>
                    </a:moveTo>
                    <a:cubicBezTo>
                      <a:pt x="605" y="8"/>
                      <a:pt x="602" y="10"/>
                      <a:pt x="596" y="11"/>
                    </a:cubicBezTo>
                    <a:cubicBezTo>
                      <a:pt x="602" y="13"/>
                      <a:pt x="609" y="11"/>
                      <a:pt x="612" y="8"/>
                    </a:cubicBezTo>
                    <a:close/>
                    <a:moveTo>
                      <a:pt x="659" y="11"/>
                    </a:moveTo>
                    <a:cubicBezTo>
                      <a:pt x="656" y="10"/>
                      <a:pt x="650" y="7"/>
                      <a:pt x="647" y="10"/>
                    </a:cubicBezTo>
                    <a:cubicBezTo>
                      <a:pt x="650" y="10"/>
                      <a:pt x="656" y="14"/>
                      <a:pt x="659" y="11"/>
                    </a:cubicBezTo>
                    <a:close/>
                    <a:moveTo>
                      <a:pt x="585" y="11"/>
                    </a:moveTo>
                    <a:cubicBezTo>
                      <a:pt x="581" y="12"/>
                      <a:pt x="577" y="10"/>
                      <a:pt x="572" y="10"/>
                    </a:cubicBezTo>
                    <a:cubicBezTo>
                      <a:pt x="567" y="10"/>
                      <a:pt x="554" y="11"/>
                      <a:pt x="550" y="15"/>
                    </a:cubicBezTo>
                    <a:cubicBezTo>
                      <a:pt x="563" y="15"/>
                      <a:pt x="576" y="16"/>
                      <a:pt x="585" y="11"/>
                    </a:cubicBezTo>
                    <a:close/>
                    <a:moveTo>
                      <a:pt x="704" y="21"/>
                    </a:moveTo>
                    <a:cubicBezTo>
                      <a:pt x="700" y="14"/>
                      <a:pt x="683" y="20"/>
                      <a:pt x="672" y="18"/>
                    </a:cubicBezTo>
                    <a:cubicBezTo>
                      <a:pt x="668" y="14"/>
                      <a:pt x="655" y="12"/>
                      <a:pt x="648" y="14"/>
                    </a:cubicBezTo>
                    <a:cubicBezTo>
                      <a:pt x="651" y="16"/>
                      <a:pt x="655" y="16"/>
                      <a:pt x="660" y="16"/>
                    </a:cubicBezTo>
                    <a:cubicBezTo>
                      <a:pt x="661" y="17"/>
                      <a:pt x="660" y="20"/>
                      <a:pt x="662" y="21"/>
                    </a:cubicBezTo>
                    <a:cubicBezTo>
                      <a:pt x="674" y="21"/>
                      <a:pt x="692" y="26"/>
                      <a:pt x="704" y="21"/>
                    </a:cubicBezTo>
                    <a:close/>
                    <a:moveTo>
                      <a:pt x="644" y="16"/>
                    </a:moveTo>
                    <a:cubicBezTo>
                      <a:pt x="638" y="12"/>
                      <a:pt x="633" y="14"/>
                      <a:pt x="627" y="17"/>
                    </a:cubicBezTo>
                    <a:cubicBezTo>
                      <a:pt x="627" y="14"/>
                      <a:pt x="621" y="12"/>
                      <a:pt x="620" y="16"/>
                    </a:cubicBezTo>
                    <a:cubicBezTo>
                      <a:pt x="626" y="19"/>
                      <a:pt x="640" y="24"/>
                      <a:pt x="644" y="16"/>
                    </a:cubicBezTo>
                    <a:close/>
                    <a:moveTo>
                      <a:pt x="656" y="18"/>
                    </a:moveTo>
                    <a:cubicBezTo>
                      <a:pt x="651" y="18"/>
                      <a:pt x="649" y="17"/>
                      <a:pt x="644" y="18"/>
                    </a:cubicBezTo>
                    <a:cubicBezTo>
                      <a:pt x="644" y="22"/>
                      <a:pt x="656" y="23"/>
                      <a:pt x="656" y="18"/>
                    </a:cubicBezTo>
                    <a:close/>
                    <a:moveTo>
                      <a:pt x="617" y="27"/>
                    </a:moveTo>
                    <a:cubicBezTo>
                      <a:pt x="617" y="25"/>
                      <a:pt x="613" y="27"/>
                      <a:pt x="612" y="26"/>
                    </a:cubicBezTo>
                    <a:cubicBezTo>
                      <a:pt x="615" y="32"/>
                      <a:pt x="628" y="37"/>
                      <a:pt x="634" y="30"/>
                    </a:cubicBezTo>
                    <a:cubicBezTo>
                      <a:pt x="635" y="27"/>
                      <a:pt x="630" y="28"/>
                      <a:pt x="630" y="26"/>
                    </a:cubicBezTo>
                    <a:cubicBezTo>
                      <a:pt x="632" y="26"/>
                      <a:pt x="635" y="26"/>
                      <a:pt x="635" y="23"/>
                    </a:cubicBezTo>
                    <a:cubicBezTo>
                      <a:pt x="629" y="22"/>
                      <a:pt x="624" y="23"/>
                      <a:pt x="617" y="23"/>
                    </a:cubicBezTo>
                    <a:cubicBezTo>
                      <a:pt x="615" y="25"/>
                      <a:pt x="620" y="26"/>
                      <a:pt x="617" y="27"/>
                    </a:cubicBezTo>
                    <a:close/>
                    <a:moveTo>
                      <a:pt x="641" y="31"/>
                    </a:moveTo>
                    <a:cubicBezTo>
                      <a:pt x="649" y="27"/>
                      <a:pt x="660" y="31"/>
                      <a:pt x="665" y="24"/>
                    </a:cubicBezTo>
                    <a:cubicBezTo>
                      <a:pt x="655" y="22"/>
                      <a:pt x="644" y="21"/>
                      <a:pt x="638" y="26"/>
                    </a:cubicBezTo>
                    <a:cubicBezTo>
                      <a:pt x="640" y="27"/>
                      <a:pt x="639" y="30"/>
                      <a:pt x="641" y="31"/>
                    </a:cubicBezTo>
                    <a:close/>
                    <a:moveTo>
                      <a:pt x="607" y="25"/>
                    </a:moveTo>
                    <a:cubicBezTo>
                      <a:pt x="605" y="24"/>
                      <a:pt x="598" y="23"/>
                      <a:pt x="596" y="25"/>
                    </a:cubicBezTo>
                    <a:cubicBezTo>
                      <a:pt x="599" y="26"/>
                      <a:pt x="606" y="29"/>
                      <a:pt x="607" y="25"/>
                    </a:cubicBezTo>
                    <a:close/>
                    <a:moveTo>
                      <a:pt x="730" y="54"/>
                    </a:moveTo>
                    <a:cubicBezTo>
                      <a:pt x="728" y="50"/>
                      <a:pt x="717" y="50"/>
                      <a:pt x="716" y="55"/>
                    </a:cubicBezTo>
                    <a:cubicBezTo>
                      <a:pt x="721" y="56"/>
                      <a:pt x="727" y="58"/>
                      <a:pt x="730" y="54"/>
                    </a:cubicBezTo>
                    <a:close/>
                    <a:moveTo>
                      <a:pt x="944" y="75"/>
                    </a:moveTo>
                    <a:cubicBezTo>
                      <a:pt x="949" y="81"/>
                      <a:pt x="963" y="88"/>
                      <a:pt x="973" y="88"/>
                    </a:cubicBezTo>
                    <a:cubicBezTo>
                      <a:pt x="966" y="80"/>
                      <a:pt x="955" y="76"/>
                      <a:pt x="945" y="71"/>
                    </a:cubicBezTo>
                    <a:cubicBezTo>
                      <a:pt x="944" y="73"/>
                      <a:pt x="942" y="72"/>
                      <a:pt x="941" y="74"/>
                    </a:cubicBezTo>
                    <a:cubicBezTo>
                      <a:pt x="940" y="72"/>
                      <a:pt x="935" y="70"/>
                      <a:pt x="933" y="71"/>
                    </a:cubicBezTo>
                    <a:cubicBezTo>
                      <a:pt x="937" y="74"/>
                      <a:pt x="941" y="76"/>
                      <a:pt x="944" y="75"/>
                    </a:cubicBezTo>
                    <a:close/>
                    <a:moveTo>
                      <a:pt x="709" y="80"/>
                    </a:moveTo>
                    <a:cubicBezTo>
                      <a:pt x="707" y="83"/>
                      <a:pt x="714" y="85"/>
                      <a:pt x="713" y="81"/>
                    </a:cubicBezTo>
                    <a:cubicBezTo>
                      <a:pt x="714" y="79"/>
                      <a:pt x="710" y="80"/>
                      <a:pt x="709" y="80"/>
                    </a:cubicBezTo>
                    <a:close/>
                    <a:moveTo>
                      <a:pt x="684" y="83"/>
                    </a:moveTo>
                    <a:cubicBezTo>
                      <a:pt x="678" y="80"/>
                      <a:pt x="673" y="85"/>
                      <a:pt x="672" y="90"/>
                    </a:cubicBezTo>
                    <a:cubicBezTo>
                      <a:pt x="679" y="91"/>
                      <a:pt x="684" y="90"/>
                      <a:pt x="684" y="83"/>
                    </a:cubicBezTo>
                    <a:close/>
                    <a:moveTo>
                      <a:pt x="692" y="89"/>
                    </a:moveTo>
                    <a:cubicBezTo>
                      <a:pt x="692" y="95"/>
                      <a:pt x="699" y="94"/>
                      <a:pt x="700" y="89"/>
                    </a:cubicBezTo>
                    <a:cubicBezTo>
                      <a:pt x="698" y="87"/>
                      <a:pt x="697" y="89"/>
                      <a:pt x="692" y="89"/>
                    </a:cubicBezTo>
                    <a:close/>
                    <a:moveTo>
                      <a:pt x="791" y="95"/>
                    </a:moveTo>
                    <a:cubicBezTo>
                      <a:pt x="793" y="96"/>
                      <a:pt x="794" y="98"/>
                      <a:pt x="797" y="97"/>
                    </a:cubicBezTo>
                    <a:cubicBezTo>
                      <a:pt x="798" y="94"/>
                      <a:pt x="792" y="93"/>
                      <a:pt x="791" y="95"/>
                    </a:cubicBezTo>
                    <a:close/>
                    <a:moveTo>
                      <a:pt x="773" y="103"/>
                    </a:moveTo>
                    <a:cubicBezTo>
                      <a:pt x="775" y="103"/>
                      <a:pt x="778" y="107"/>
                      <a:pt x="780" y="104"/>
                    </a:cubicBezTo>
                    <a:cubicBezTo>
                      <a:pt x="779" y="103"/>
                      <a:pt x="774" y="100"/>
                      <a:pt x="773" y="103"/>
                    </a:cubicBezTo>
                    <a:close/>
                    <a:moveTo>
                      <a:pt x="149" y="114"/>
                    </a:moveTo>
                    <a:cubicBezTo>
                      <a:pt x="153" y="114"/>
                      <a:pt x="157" y="113"/>
                      <a:pt x="160" y="110"/>
                    </a:cubicBezTo>
                    <a:cubicBezTo>
                      <a:pt x="154" y="109"/>
                      <a:pt x="152" y="112"/>
                      <a:pt x="149" y="114"/>
                    </a:cubicBezTo>
                    <a:close/>
                    <a:moveTo>
                      <a:pt x="232" y="140"/>
                    </a:moveTo>
                    <a:cubicBezTo>
                      <a:pt x="237" y="137"/>
                      <a:pt x="247" y="134"/>
                      <a:pt x="247" y="129"/>
                    </a:cubicBezTo>
                    <a:cubicBezTo>
                      <a:pt x="242" y="132"/>
                      <a:pt x="235" y="135"/>
                      <a:pt x="232" y="140"/>
                    </a:cubicBezTo>
                    <a:close/>
                    <a:moveTo>
                      <a:pt x="243" y="139"/>
                    </a:moveTo>
                    <a:cubicBezTo>
                      <a:pt x="245" y="136"/>
                      <a:pt x="251" y="137"/>
                      <a:pt x="252" y="134"/>
                    </a:cubicBezTo>
                    <a:cubicBezTo>
                      <a:pt x="247" y="133"/>
                      <a:pt x="241" y="136"/>
                      <a:pt x="243" y="139"/>
                    </a:cubicBezTo>
                    <a:close/>
                    <a:moveTo>
                      <a:pt x="685" y="137"/>
                    </a:moveTo>
                    <a:cubicBezTo>
                      <a:pt x="683" y="135"/>
                      <a:pt x="678" y="135"/>
                      <a:pt x="677" y="137"/>
                    </a:cubicBezTo>
                    <a:cubicBezTo>
                      <a:pt x="676" y="143"/>
                      <a:pt x="686" y="143"/>
                      <a:pt x="685" y="137"/>
                    </a:cubicBezTo>
                    <a:close/>
                    <a:moveTo>
                      <a:pt x="223" y="154"/>
                    </a:moveTo>
                    <a:cubicBezTo>
                      <a:pt x="230" y="150"/>
                      <a:pt x="237" y="148"/>
                      <a:pt x="239" y="140"/>
                    </a:cubicBezTo>
                    <a:cubicBezTo>
                      <a:pt x="233" y="144"/>
                      <a:pt x="225" y="146"/>
                      <a:pt x="223" y="154"/>
                    </a:cubicBezTo>
                    <a:close/>
                    <a:moveTo>
                      <a:pt x="214" y="160"/>
                    </a:moveTo>
                    <a:cubicBezTo>
                      <a:pt x="202" y="159"/>
                      <a:pt x="192" y="170"/>
                      <a:pt x="185" y="181"/>
                    </a:cubicBezTo>
                    <a:cubicBezTo>
                      <a:pt x="192" y="177"/>
                      <a:pt x="199" y="169"/>
                      <a:pt x="206" y="165"/>
                    </a:cubicBezTo>
                    <a:cubicBezTo>
                      <a:pt x="209" y="163"/>
                      <a:pt x="214" y="164"/>
                      <a:pt x="214" y="160"/>
                    </a:cubicBezTo>
                    <a:close/>
                    <a:moveTo>
                      <a:pt x="646" y="172"/>
                    </a:moveTo>
                    <a:cubicBezTo>
                      <a:pt x="648" y="174"/>
                      <a:pt x="654" y="174"/>
                      <a:pt x="656" y="172"/>
                    </a:cubicBezTo>
                    <a:cubicBezTo>
                      <a:pt x="655" y="168"/>
                      <a:pt x="647" y="167"/>
                      <a:pt x="646" y="172"/>
                    </a:cubicBezTo>
                    <a:close/>
                    <a:moveTo>
                      <a:pt x="214" y="172"/>
                    </a:moveTo>
                    <a:cubicBezTo>
                      <a:pt x="211" y="172"/>
                      <a:pt x="209" y="173"/>
                      <a:pt x="209" y="176"/>
                    </a:cubicBezTo>
                    <a:cubicBezTo>
                      <a:pt x="211" y="178"/>
                      <a:pt x="215" y="176"/>
                      <a:pt x="214" y="172"/>
                    </a:cubicBezTo>
                    <a:close/>
                    <a:moveTo>
                      <a:pt x="896" y="239"/>
                    </a:moveTo>
                    <a:cubicBezTo>
                      <a:pt x="908" y="239"/>
                      <a:pt x="913" y="240"/>
                      <a:pt x="924" y="243"/>
                    </a:cubicBezTo>
                    <a:cubicBezTo>
                      <a:pt x="926" y="240"/>
                      <a:pt x="927" y="236"/>
                      <a:pt x="929" y="233"/>
                    </a:cubicBezTo>
                    <a:cubicBezTo>
                      <a:pt x="925" y="229"/>
                      <a:pt x="918" y="232"/>
                      <a:pt x="915" y="226"/>
                    </a:cubicBezTo>
                    <a:cubicBezTo>
                      <a:pt x="916" y="223"/>
                      <a:pt x="917" y="221"/>
                      <a:pt x="916" y="218"/>
                    </a:cubicBezTo>
                    <a:cubicBezTo>
                      <a:pt x="911" y="218"/>
                      <a:pt x="912" y="211"/>
                      <a:pt x="908" y="209"/>
                    </a:cubicBezTo>
                    <a:cubicBezTo>
                      <a:pt x="899" y="217"/>
                      <a:pt x="892" y="205"/>
                      <a:pt x="885" y="201"/>
                    </a:cubicBezTo>
                    <a:cubicBezTo>
                      <a:pt x="889" y="199"/>
                      <a:pt x="887" y="191"/>
                      <a:pt x="888" y="187"/>
                    </a:cubicBezTo>
                    <a:cubicBezTo>
                      <a:pt x="882" y="184"/>
                      <a:pt x="876" y="188"/>
                      <a:pt x="876" y="191"/>
                    </a:cubicBezTo>
                    <a:cubicBezTo>
                      <a:pt x="874" y="202"/>
                      <a:pt x="869" y="213"/>
                      <a:pt x="865" y="219"/>
                    </a:cubicBezTo>
                    <a:cubicBezTo>
                      <a:pt x="862" y="219"/>
                      <a:pt x="862" y="222"/>
                      <a:pt x="858" y="222"/>
                    </a:cubicBezTo>
                    <a:cubicBezTo>
                      <a:pt x="858" y="226"/>
                      <a:pt x="862" y="227"/>
                      <a:pt x="862" y="231"/>
                    </a:cubicBezTo>
                    <a:cubicBezTo>
                      <a:pt x="876" y="230"/>
                      <a:pt x="887" y="231"/>
                      <a:pt x="898" y="234"/>
                    </a:cubicBezTo>
                    <a:cubicBezTo>
                      <a:pt x="897" y="236"/>
                      <a:pt x="895" y="236"/>
                      <a:pt x="896" y="239"/>
                    </a:cubicBezTo>
                    <a:close/>
                    <a:moveTo>
                      <a:pt x="884" y="209"/>
                    </a:moveTo>
                    <a:cubicBezTo>
                      <a:pt x="881" y="209"/>
                      <a:pt x="883" y="205"/>
                      <a:pt x="882" y="203"/>
                    </a:cubicBezTo>
                    <a:cubicBezTo>
                      <a:pt x="886" y="202"/>
                      <a:pt x="884" y="207"/>
                      <a:pt x="884" y="209"/>
                    </a:cubicBezTo>
                    <a:close/>
                    <a:moveTo>
                      <a:pt x="831" y="248"/>
                    </a:moveTo>
                    <a:cubicBezTo>
                      <a:pt x="827" y="244"/>
                      <a:pt x="815" y="244"/>
                      <a:pt x="811" y="243"/>
                    </a:cubicBezTo>
                    <a:cubicBezTo>
                      <a:pt x="813" y="249"/>
                      <a:pt x="827" y="251"/>
                      <a:pt x="831" y="248"/>
                    </a:cubicBezTo>
                    <a:close/>
                    <a:moveTo>
                      <a:pt x="854" y="242"/>
                    </a:moveTo>
                    <a:cubicBezTo>
                      <a:pt x="847" y="241"/>
                      <a:pt x="845" y="246"/>
                      <a:pt x="845" y="252"/>
                    </a:cubicBezTo>
                    <a:cubicBezTo>
                      <a:pt x="849" y="254"/>
                      <a:pt x="856" y="252"/>
                      <a:pt x="859" y="250"/>
                    </a:cubicBezTo>
                    <a:cubicBezTo>
                      <a:pt x="858" y="247"/>
                      <a:pt x="854" y="246"/>
                      <a:pt x="854" y="242"/>
                    </a:cubicBezTo>
                    <a:close/>
                    <a:moveTo>
                      <a:pt x="554" y="565"/>
                    </a:moveTo>
                    <a:cubicBezTo>
                      <a:pt x="562" y="567"/>
                      <a:pt x="568" y="562"/>
                      <a:pt x="570" y="556"/>
                    </a:cubicBezTo>
                    <a:cubicBezTo>
                      <a:pt x="569" y="552"/>
                      <a:pt x="558" y="545"/>
                      <a:pt x="555" y="551"/>
                    </a:cubicBezTo>
                    <a:cubicBezTo>
                      <a:pt x="557" y="553"/>
                      <a:pt x="560" y="553"/>
                      <a:pt x="561" y="554"/>
                    </a:cubicBezTo>
                    <a:cubicBezTo>
                      <a:pt x="560" y="559"/>
                      <a:pt x="554" y="559"/>
                      <a:pt x="554" y="565"/>
                    </a:cubicBezTo>
                    <a:close/>
                    <a:moveTo>
                      <a:pt x="531" y="555"/>
                    </a:moveTo>
                    <a:cubicBezTo>
                      <a:pt x="531" y="557"/>
                      <a:pt x="531" y="557"/>
                      <a:pt x="531" y="557"/>
                    </a:cubicBezTo>
                    <a:cubicBezTo>
                      <a:pt x="536" y="561"/>
                      <a:pt x="547" y="559"/>
                      <a:pt x="548" y="553"/>
                    </a:cubicBezTo>
                    <a:cubicBezTo>
                      <a:pt x="546" y="548"/>
                      <a:pt x="534" y="552"/>
                      <a:pt x="531" y="555"/>
                    </a:cubicBezTo>
                    <a:close/>
                    <a:moveTo>
                      <a:pt x="589" y="594"/>
                    </a:moveTo>
                    <a:cubicBezTo>
                      <a:pt x="583" y="590"/>
                      <a:pt x="578" y="584"/>
                      <a:pt x="576" y="574"/>
                    </a:cubicBezTo>
                    <a:cubicBezTo>
                      <a:pt x="574" y="574"/>
                      <a:pt x="571" y="574"/>
                      <a:pt x="569" y="575"/>
                    </a:cubicBezTo>
                    <a:cubicBezTo>
                      <a:pt x="570" y="586"/>
                      <a:pt x="578" y="603"/>
                      <a:pt x="589" y="594"/>
                    </a:cubicBezTo>
                    <a:close/>
                    <a:moveTo>
                      <a:pt x="527" y="592"/>
                    </a:moveTo>
                    <a:cubicBezTo>
                      <a:pt x="533" y="593"/>
                      <a:pt x="535" y="597"/>
                      <a:pt x="542" y="597"/>
                    </a:cubicBezTo>
                    <a:cubicBezTo>
                      <a:pt x="547" y="584"/>
                      <a:pt x="529" y="578"/>
                      <a:pt x="527" y="592"/>
                    </a:cubicBezTo>
                    <a:close/>
                    <a:moveTo>
                      <a:pt x="543" y="606"/>
                    </a:moveTo>
                    <a:cubicBezTo>
                      <a:pt x="546" y="607"/>
                      <a:pt x="547" y="605"/>
                      <a:pt x="549" y="605"/>
                    </a:cubicBezTo>
                    <a:cubicBezTo>
                      <a:pt x="549" y="601"/>
                      <a:pt x="548" y="599"/>
                      <a:pt x="544" y="599"/>
                    </a:cubicBezTo>
                    <a:cubicBezTo>
                      <a:pt x="542" y="602"/>
                      <a:pt x="541" y="603"/>
                      <a:pt x="543" y="606"/>
                    </a:cubicBezTo>
                    <a:close/>
                    <a:moveTo>
                      <a:pt x="584" y="663"/>
                    </a:moveTo>
                    <a:cubicBezTo>
                      <a:pt x="581" y="657"/>
                      <a:pt x="577" y="654"/>
                      <a:pt x="568" y="655"/>
                    </a:cubicBezTo>
                    <a:cubicBezTo>
                      <a:pt x="569" y="647"/>
                      <a:pt x="554" y="647"/>
                      <a:pt x="545" y="646"/>
                    </a:cubicBezTo>
                    <a:cubicBezTo>
                      <a:pt x="543" y="636"/>
                      <a:pt x="530" y="631"/>
                      <a:pt x="520" y="626"/>
                    </a:cubicBezTo>
                    <a:cubicBezTo>
                      <a:pt x="516" y="625"/>
                      <a:pt x="518" y="630"/>
                      <a:pt x="514" y="629"/>
                    </a:cubicBezTo>
                    <a:cubicBezTo>
                      <a:pt x="504" y="628"/>
                      <a:pt x="501" y="617"/>
                      <a:pt x="491" y="615"/>
                    </a:cubicBezTo>
                    <a:cubicBezTo>
                      <a:pt x="486" y="613"/>
                      <a:pt x="480" y="615"/>
                      <a:pt x="474" y="615"/>
                    </a:cubicBezTo>
                    <a:cubicBezTo>
                      <a:pt x="472" y="614"/>
                      <a:pt x="471" y="612"/>
                      <a:pt x="469" y="612"/>
                    </a:cubicBezTo>
                    <a:cubicBezTo>
                      <a:pt x="437" y="604"/>
                      <a:pt x="427" y="620"/>
                      <a:pt x="407" y="625"/>
                    </a:cubicBezTo>
                    <a:cubicBezTo>
                      <a:pt x="422" y="634"/>
                      <a:pt x="447" y="615"/>
                      <a:pt x="462" y="624"/>
                    </a:cubicBezTo>
                    <a:cubicBezTo>
                      <a:pt x="460" y="626"/>
                      <a:pt x="456" y="625"/>
                      <a:pt x="454" y="626"/>
                    </a:cubicBezTo>
                    <a:cubicBezTo>
                      <a:pt x="459" y="633"/>
                      <a:pt x="470" y="634"/>
                      <a:pt x="481" y="635"/>
                    </a:cubicBezTo>
                    <a:cubicBezTo>
                      <a:pt x="486" y="641"/>
                      <a:pt x="498" y="640"/>
                      <a:pt x="507" y="641"/>
                    </a:cubicBezTo>
                    <a:cubicBezTo>
                      <a:pt x="507" y="643"/>
                      <a:pt x="507" y="645"/>
                      <a:pt x="508" y="646"/>
                    </a:cubicBezTo>
                    <a:cubicBezTo>
                      <a:pt x="521" y="648"/>
                      <a:pt x="526" y="656"/>
                      <a:pt x="534" y="663"/>
                    </a:cubicBezTo>
                    <a:cubicBezTo>
                      <a:pt x="533" y="666"/>
                      <a:pt x="528" y="666"/>
                      <a:pt x="527" y="670"/>
                    </a:cubicBezTo>
                    <a:cubicBezTo>
                      <a:pt x="533" y="673"/>
                      <a:pt x="539" y="669"/>
                      <a:pt x="545" y="668"/>
                    </a:cubicBezTo>
                    <a:cubicBezTo>
                      <a:pt x="548" y="669"/>
                      <a:pt x="547" y="674"/>
                      <a:pt x="551" y="674"/>
                    </a:cubicBezTo>
                    <a:cubicBezTo>
                      <a:pt x="570" y="674"/>
                      <a:pt x="588" y="674"/>
                      <a:pt x="599" y="665"/>
                    </a:cubicBezTo>
                    <a:cubicBezTo>
                      <a:pt x="596" y="663"/>
                      <a:pt x="590" y="663"/>
                      <a:pt x="584" y="663"/>
                    </a:cubicBezTo>
                    <a:close/>
                    <a:moveTo>
                      <a:pt x="601" y="619"/>
                    </a:moveTo>
                    <a:cubicBezTo>
                      <a:pt x="601" y="624"/>
                      <a:pt x="604" y="627"/>
                      <a:pt x="607" y="629"/>
                    </a:cubicBezTo>
                    <a:cubicBezTo>
                      <a:pt x="610" y="629"/>
                      <a:pt x="609" y="626"/>
                      <a:pt x="611" y="624"/>
                    </a:cubicBezTo>
                    <a:cubicBezTo>
                      <a:pt x="607" y="623"/>
                      <a:pt x="607" y="619"/>
                      <a:pt x="601" y="619"/>
                    </a:cubicBezTo>
                    <a:close/>
                    <a:moveTo>
                      <a:pt x="630" y="627"/>
                    </a:moveTo>
                    <a:cubicBezTo>
                      <a:pt x="628" y="626"/>
                      <a:pt x="621" y="625"/>
                      <a:pt x="620" y="628"/>
                    </a:cubicBezTo>
                    <a:cubicBezTo>
                      <a:pt x="623" y="629"/>
                      <a:pt x="625" y="632"/>
                      <a:pt x="629" y="632"/>
                    </a:cubicBezTo>
                    <a:cubicBezTo>
                      <a:pt x="630" y="631"/>
                      <a:pt x="630" y="629"/>
                      <a:pt x="630" y="627"/>
                    </a:cubicBezTo>
                    <a:close/>
                    <a:moveTo>
                      <a:pt x="433" y="641"/>
                    </a:moveTo>
                    <a:cubicBezTo>
                      <a:pt x="437" y="643"/>
                      <a:pt x="446" y="645"/>
                      <a:pt x="445" y="638"/>
                    </a:cubicBezTo>
                    <a:cubicBezTo>
                      <a:pt x="441" y="636"/>
                      <a:pt x="434" y="637"/>
                      <a:pt x="433" y="641"/>
                    </a:cubicBezTo>
                    <a:close/>
                    <a:moveTo>
                      <a:pt x="624" y="646"/>
                    </a:moveTo>
                    <a:cubicBezTo>
                      <a:pt x="626" y="645"/>
                      <a:pt x="625" y="641"/>
                      <a:pt x="622" y="641"/>
                    </a:cubicBezTo>
                    <a:cubicBezTo>
                      <a:pt x="621" y="643"/>
                      <a:pt x="621" y="647"/>
                      <a:pt x="624" y="646"/>
                    </a:cubicBezTo>
                    <a:close/>
                    <a:moveTo>
                      <a:pt x="610" y="649"/>
                    </a:moveTo>
                    <a:cubicBezTo>
                      <a:pt x="610" y="651"/>
                      <a:pt x="608" y="652"/>
                      <a:pt x="609" y="655"/>
                    </a:cubicBezTo>
                    <a:cubicBezTo>
                      <a:pt x="611" y="658"/>
                      <a:pt x="618" y="657"/>
                      <a:pt x="621" y="655"/>
                    </a:cubicBezTo>
                    <a:cubicBezTo>
                      <a:pt x="621" y="652"/>
                      <a:pt x="622" y="649"/>
                      <a:pt x="620" y="648"/>
                    </a:cubicBezTo>
                    <a:cubicBezTo>
                      <a:pt x="616" y="648"/>
                      <a:pt x="614" y="650"/>
                      <a:pt x="610" y="649"/>
                    </a:cubicBezTo>
                    <a:close/>
                    <a:moveTo>
                      <a:pt x="703" y="703"/>
                    </a:moveTo>
                    <a:cubicBezTo>
                      <a:pt x="701" y="682"/>
                      <a:pt x="671" y="691"/>
                      <a:pt x="665" y="674"/>
                    </a:cubicBezTo>
                    <a:cubicBezTo>
                      <a:pt x="656" y="673"/>
                      <a:pt x="642" y="672"/>
                      <a:pt x="635" y="676"/>
                    </a:cubicBezTo>
                    <a:cubicBezTo>
                      <a:pt x="628" y="674"/>
                      <a:pt x="610" y="670"/>
                      <a:pt x="606" y="677"/>
                    </a:cubicBezTo>
                    <a:cubicBezTo>
                      <a:pt x="608" y="682"/>
                      <a:pt x="619" y="679"/>
                      <a:pt x="621" y="683"/>
                    </a:cubicBezTo>
                    <a:cubicBezTo>
                      <a:pt x="618" y="687"/>
                      <a:pt x="620" y="693"/>
                      <a:pt x="617" y="696"/>
                    </a:cubicBezTo>
                    <a:cubicBezTo>
                      <a:pt x="612" y="696"/>
                      <a:pt x="598" y="694"/>
                      <a:pt x="590" y="696"/>
                    </a:cubicBezTo>
                    <a:cubicBezTo>
                      <a:pt x="590" y="704"/>
                      <a:pt x="596" y="707"/>
                      <a:pt x="601" y="710"/>
                    </a:cubicBezTo>
                    <a:cubicBezTo>
                      <a:pt x="607" y="702"/>
                      <a:pt x="623" y="706"/>
                      <a:pt x="634" y="704"/>
                    </a:cubicBezTo>
                    <a:cubicBezTo>
                      <a:pt x="638" y="707"/>
                      <a:pt x="641" y="710"/>
                      <a:pt x="644" y="713"/>
                    </a:cubicBezTo>
                    <a:cubicBezTo>
                      <a:pt x="655" y="699"/>
                      <a:pt x="685" y="708"/>
                      <a:pt x="703" y="703"/>
                    </a:cubicBezTo>
                    <a:close/>
                    <a:moveTo>
                      <a:pt x="725" y="710"/>
                    </a:moveTo>
                    <a:cubicBezTo>
                      <a:pt x="734" y="714"/>
                      <a:pt x="760" y="714"/>
                      <a:pt x="763" y="701"/>
                    </a:cubicBezTo>
                    <a:cubicBezTo>
                      <a:pt x="750" y="704"/>
                      <a:pt x="724" y="689"/>
                      <a:pt x="725" y="710"/>
                    </a:cubicBezTo>
                    <a:close/>
                    <a:moveTo>
                      <a:pt x="508" y="704"/>
                    </a:moveTo>
                    <a:cubicBezTo>
                      <a:pt x="514" y="711"/>
                      <a:pt x="526" y="712"/>
                      <a:pt x="537" y="714"/>
                    </a:cubicBezTo>
                    <a:cubicBezTo>
                      <a:pt x="541" y="709"/>
                      <a:pt x="547" y="713"/>
                      <a:pt x="552" y="712"/>
                    </a:cubicBezTo>
                    <a:cubicBezTo>
                      <a:pt x="549" y="698"/>
                      <a:pt x="518" y="698"/>
                      <a:pt x="508" y="704"/>
                    </a:cubicBezTo>
                    <a:close/>
                    <a:moveTo>
                      <a:pt x="797" y="705"/>
                    </a:moveTo>
                    <a:cubicBezTo>
                      <a:pt x="800" y="704"/>
                      <a:pt x="801" y="707"/>
                      <a:pt x="803" y="705"/>
                    </a:cubicBezTo>
                    <a:cubicBezTo>
                      <a:pt x="803" y="703"/>
                      <a:pt x="802" y="703"/>
                      <a:pt x="802" y="701"/>
                    </a:cubicBezTo>
                    <a:cubicBezTo>
                      <a:pt x="799" y="702"/>
                      <a:pt x="797" y="702"/>
                      <a:pt x="797" y="705"/>
                    </a:cubicBezTo>
                    <a:close/>
                    <a:moveTo>
                      <a:pt x="819" y="712"/>
                    </a:moveTo>
                    <a:cubicBezTo>
                      <a:pt x="819" y="710"/>
                      <a:pt x="820" y="710"/>
                      <a:pt x="820" y="708"/>
                    </a:cubicBezTo>
                    <a:cubicBezTo>
                      <a:pt x="819" y="707"/>
                      <a:pt x="818" y="706"/>
                      <a:pt x="816" y="707"/>
                    </a:cubicBezTo>
                    <a:cubicBezTo>
                      <a:pt x="816" y="710"/>
                      <a:pt x="816" y="712"/>
                      <a:pt x="819" y="712"/>
                    </a:cubicBezTo>
                    <a:close/>
                    <a:moveTo>
                      <a:pt x="772" y="711"/>
                    </a:moveTo>
                    <a:cubicBezTo>
                      <a:pt x="771" y="709"/>
                      <a:pt x="766" y="710"/>
                      <a:pt x="765" y="711"/>
                    </a:cubicBezTo>
                    <a:cubicBezTo>
                      <a:pt x="766" y="714"/>
                      <a:pt x="772" y="715"/>
                      <a:pt x="772" y="711"/>
                    </a:cubicBezTo>
                    <a:close/>
                    <a:moveTo>
                      <a:pt x="806" y="715"/>
                    </a:moveTo>
                    <a:cubicBezTo>
                      <a:pt x="802" y="720"/>
                      <a:pt x="810" y="725"/>
                      <a:pt x="812" y="720"/>
                    </a:cubicBezTo>
                    <a:cubicBezTo>
                      <a:pt x="809" y="720"/>
                      <a:pt x="809" y="716"/>
                      <a:pt x="806" y="715"/>
                    </a:cubicBezTo>
                    <a:close/>
                    <a:moveTo>
                      <a:pt x="817" y="717"/>
                    </a:moveTo>
                    <a:cubicBezTo>
                      <a:pt x="817" y="721"/>
                      <a:pt x="817" y="721"/>
                      <a:pt x="817" y="721"/>
                    </a:cubicBezTo>
                    <a:cubicBezTo>
                      <a:pt x="820" y="721"/>
                      <a:pt x="820" y="721"/>
                      <a:pt x="820" y="721"/>
                    </a:cubicBezTo>
                    <a:cubicBezTo>
                      <a:pt x="820" y="719"/>
                      <a:pt x="820" y="717"/>
                      <a:pt x="817" y="717"/>
                    </a:cubicBezTo>
                    <a:close/>
                    <a:moveTo>
                      <a:pt x="829" y="741"/>
                    </a:moveTo>
                    <a:cubicBezTo>
                      <a:pt x="828" y="736"/>
                      <a:pt x="834" y="739"/>
                      <a:pt x="833" y="733"/>
                    </a:cubicBezTo>
                    <a:cubicBezTo>
                      <a:pt x="830" y="733"/>
                      <a:pt x="830" y="733"/>
                      <a:pt x="830" y="733"/>
                    </a:cubicBezTo>
                    <a:cubicBezTo>
                      <a:pt x="829" y="738"/>
                      <a:pt x="825" y="735"/>
                      <a:pt x="822" y="737"/>
                    </a:cubicBezTo>
                    <a:cubicBezTo>
                      <a:pt x="821" y="741"/>
                      <a:pt x="824" y="742"/>
                      <a:pt x="829" y="741"/>
                    </a:cubicBezTo>
                    <a:close/>
                    <a:moveTo>
                      <a:pt x="829" y="750"/>
                    </a:moveTo>
                    <a:cubicBezTo>
                      <a:pt x="829" y="753"/>
                      <a:pt x="830" y="755"/>
                      <a:pt x="833" y="755"/>
                    </a:cubicBezTo>
                    <a:cubicBezTo>
                      <a:pt x="834" y="754"/>
                      <a:pt x="835" y="752"/>
                      <a:pt x="834" y="750"/>
                    </a:cubicBezTo>
                    <a:cubicBezTo>
                      <a:pt x="833" y="749"/>
                      <a:pt x="830" y="749"/>
                      <a:pt x="829" y="750"/>
                    </a:cubicBezTo>
                    <a:close/>
                    <a:moveTo>
                      <a:pt x="838" y="763"/>
                    </a:moveTo>
                    <a:cubicBezTo>
                      <a:pt x="833" y="763"/>
                      <a:pt x="833" y="763"/>
                      <a:pt x="833" y="763"/>
                    </a:cubicBezTo>
                    <a:cubicBezTo>
                      <a:pt x="833" y="768"/>
                      <a:pt x="835" y="770"/>
                      <a:pt x="838" y="772"/>
                    </a:cubicBezTo>
                    <a:cubicBezTo>
                      <a:pt x="842" y="771"/>
                      <a:pt x="840" y="765"/>
                      <a:pt x="838" y="763"/>
                    </a:cubicBezTo>
                    <a:close/>
                    <a:moveTo>
                      <a:pt x="835" y="784"/>
                    </a:moveTo>
                    <a:cubicBezTo>
                      <a:pt x="839" y="784"/>
                      <a:pt x="839" y="784"/>
                      <a:pt x="839" y="784"/>
                    </a:cubicBezTo>
                    <a:cubicBezTo>
                      <a:pt x="841" y="782"/>
                      <a:pt x="841" y="778"/>
                      <a:pt x="839" y="777"/>
                    </a:cubicBezTo>
                    <a:cubicBezTo>
                      <a:pt x="835" y="776"/>
                      <a:pt x="833" y="781"/>
                      <a:pt x="835" y="784"/>
                    </a:cubicBezTo>
                    <a:close/>
                    <a:moveTo>
                      <a:pt x="865" y="796"/>
                    </a:moveTo>
                    <a:cubicBezTo>
                      <a:pt x="867" y="794"/>
                      <a:pt x="866" y="789"/>
                      <a:pt x="862" y="789"/>
                    </a:cubicBezTo>
                    <a:cubicBezTo>
                      <a:pt x="860" y="791"/>
                      <a:pt x="860" y="797"/>
                      <a:pt x="865" y="796"/>
                    </a:cubicBezTo>
                    <a:close/>
                    <a:moveTo>
                      <a:pt x="834" y="794"/>
                    </a:moveTo>
                    <a:cubicBezTo>
                      <a:pt x="835" y="791"/>
                      <a:pt x="831" y="791"/>
                      <a:pt x="830" y="792"/>
                    </a:cubicBezTo>
                    <a:cubicBezTo>
                      <a:pt x="829" y="796"/>
                      <a:pt x="833" y="796"/>
                      <a:pt x="834" y="794"/>
                    </a:cubicBezTo>
                    <a:close/>
                    <a:moveTo>
                      <a:pt x="830" y="809"/>
                    </a:moveTo>
                    <a:cubicBezTo>
                      <a:pt x="830" y="806"/>
                      <a:pt x="830" y="806"/>
                      <a:pt x="830" y="806"/>
                    </a:cubicBezTo>
                    <a:cubicBezTo>
                      <a:pt x="827" y="805"/>
                      <a:pt x="826" y="806"/>
                      <a:pt x="826" y="808"/>
                    </a:cubicBezTo>
                    <a:cubicBezTo>
                      <a:pt x="827" y="808"/>
                      <a:pt x="828" y="809"/>
                      <a:pt x="830" y="809"/>
                    </a:cubicBezTo>
                    <a:close/>
                    <a:moveTo>
                      <a:pt x="825" y="813"/>
                    </a:moveTo>
                    <a:cubicBezTo>
                      <a:pt x="823" y="813"/>
                      <a:pt x="822" y="812"/>
                      <a:pt x="819" y="812"/>
                    </a:cubicBezTo>
                    <a:cubicBezTo>
                      <a:pt x="819" y="816"/>
                      <a:pt x="819" y="816"/>
                      <a:pt x="819" y="816"/>
                    </a:cubicBezTo>
                    <a:cubicBezTo>
                      <a:pt x="822" y="816"/>
                      <a:pt x="825" y="817"/>
                      <a:pt x="825" y="813"/>
                    </a:cubicBezTo>
                    <a:close/>
                    <a:moveTo>
                      <a:pt x="665" y="829"/>
                    </a:moveTo>
                    <a:cubicBezTo>
                      <a:pt x="667" y="826"/>
                      <a:pt x="666" y="821"/>
                      <a:pt x="665" y="818"/>
                    </a:cubicBezTo>
                    <a:cubicBezTo>
                      <a:pt x="653" y="812"/>
                      <a:pt x="652" y="832"/>
                      <a:pt x="665" y="829"/>
                    </a:cubicBezTo>
                    <a:close/>
                    <a:moveTo>
                      <a:pt x="783" y="838"/>
                    </a:moveTo>
                    <a:cubicBezTo>
                      <a:pt x="784" y="830"/>
                      <a:pt x="775" y="837"/>
                      <a:pt x="770" y="836"/>
                    </a:cubicBezTo>
                    <a:cubicBezTo>
                      <a:pt x="770" y="842"/>
                      <a:pt x="780" y="841"/>
                      <a:pt x="783" y="838"/>
                    </a:cubicBezTo>
                    <a:close/>
                    <a:moveTo>
                      <a:pt x="244" y="1036"/>
                    </a:moveTo>
                    <a:cubicBezTo>
                      <a:pt x="240" y="1035"/>
                      <a:pt x="240" y="1038"/>
                      <a:pt x="237" y="1038"/>
                    </a:cubicBezTo>
                    <a:cubicBezTo>
                      <a:pt x="235" y="1035"/>
                      <a:pt x="233" y="1028"/>
                      <a:pt x="227" y="1031"/>
                    </a:cubicBezTo>
                    <a:cubicBezTo>
                      <a:pt x="227" y="1034"/>
                      <a:pt x="229" y="1034"/>
                      <a:pt x="229" y="1037"/>
                    </a:cubicBezTo>
                    <a:cubicBezTo>
                      <a:pt x="227" y="1037"/>
                      <a:pt x="225" y="1037"/>
                      <a:pt x="225" y="1040"/>
                    </a:cubicBezTo>
                    <a:cubicBezTo>
                      <a:pt x="225" y="1041"/>
                      <a:pt x="226" y="1041"/>
                      <a:pt x="226" y="1043"/>
                    </a:cubicBezTo>
                    <a:cubicBezTo>
                      <a:pt x="228" y="1044"/>
                      <a:pt x="230" y="1040"/>
                      <a:pt x="232" y="1043"/>
                    </a:cubicBezTo>
                    <a:cubicBezTo>
                      <a:pt x="231" y="1046"/>
                      <a:pt x="228" y="1045"/>
                      <a:pt x="229" y="1049"/>
                    </a:cubicBezTo>
                    <a:cubicBezTo>
                      <a:pt x="230" y="1054"/>
                      <a:pt x="236" y="1054"/>
                      <a:pt x="240" y="1051"/>
                    </a:cubicBezTo>
                    <a:cubicBezTo>
                      <a:pt x="240" y="1043"/>
                      <a:pt x="240" y="1043"/>
                      <a:pt x="240" y="1043"/>
                    </a:cubicBezTo>
                    <a:cubicBezTo>
                      <a:pt x="243" y="1043"/>
                      <a:pt x="244" y="1042"/>
                      <a:pt x="246" y="1042"/>
                    </a:cubicBezTo>
                    <a:cubicBezTo>
                      <a:pt x="246" y="1040"/>
                      <a:pt x="245" y="1038"/>
                      <a:pt x="244" y="1036"/>
                    </a:cubicBezTo>
                    <a:close/>
                    <a:moveTo>
                      <a:pt x="248" y="1043"/>
                    </a:moveTo>
                    <a:cubicBezTo>
                      <a:pt x="247" y="1044"/>
                      <a:pt x="247" y="1048"/>
                      <a:pt x="248" y="1049"/>
                    </a:cubicBezTo>
                    <a:cubicBezTo>
                      <a:pt x="253" y="1049"/>
                      <a:pt x="253" y="1049"/>
                      <a:pt x="253" y="1049"/>
                    </a:cubicBezTo>
                    <a:cubicBezTo>
                      <a:pt x="253" y="1047"/>
                      <a:pt x="253" y="1044"/>
                      <a:pt x="252" y="1043"/>
                    </a:cubicBezTo>
                    <a:lnTo>
                      <a:pt x="248" y="1043"/>
                    </a:lnTo>
                    <a:close/>
                    <a:moveTo>
                      <a:pt x="265" y="1053"/>
                    </a:moveTo>
                    <a:cubicBezTo>
                      <a:pt x="268" y="1052"/>
                      <a:pt x="271" y="1052"/>
                      <a:pt x="271" y="1048"/>
                    </a:cubicBezTo>
                    <a:cubicBezTo>
                      <a:pt x="264" y="1048"/>
                      <a:pt x="264" y="1048"/>
                      <a:pt x="264" y="1048"/>
                    </a:cubicBezTo>
                    <a:cubicBezTo>
                      <a:pt x="264" y="1050"/>
                      <a:pt x="264" y="1052"/>
                      <a:pt x="265" y="1053"/>
                    </a:cubicBezTo>
                    <a:close/>
                    <a:moveTo>
                      <a:pt x="245" y="1056"/>
                    </a:moveTo>
                    <a:cubicBezTo>
                      <a:pt x="243" y="1061"/>
                      <a:pt x="250" y="1060"/>
                      <a:pt x="250" y="1057"/>
                    </a:cubicBezTo>
                    <a:cubicBezTo>
                      <a:pt x="249" y="1056"/>
                      <a:pt x="247" y="1056"/>
                      <a:pt x="245" y="1056"/>
                    </a:cubicBezTo>
                    <a:close/>
                    <a:moveTo>
                      <a:pt x="670" y="1610"/>
                    </a:moveTo>
                    <a:cubicBezTo>
                      <a:pt x="672" y="1612"/>
                      <a:pt x="674" y="1614"/>
                      <a:pt x="675" y="1617"/>
                    </a:cubicBezTo>
                    <a:cubicBezTo>
                      <a:pt x="678" y="1617"/>
                      <a:pt x="681" y="1617"/>
                      <a:pt x="683" y="1616"/>
                    </a:cubicBezTo>
                    <a:cubicBezTo>
                      <a:pt x="683" y="1615"/>
                      <a:pt x="683" y="1614"/>
                      <a:pt x="684" y="1613"/>
                    </a:cubicBezTo>
                    <a:cubicBezTo>
                      <a:pt x="682" y="1611"/>
                      <a:pt x="679" y="1612"/>
                      <a:pt x="681" y="1608"/>
                    </a:cubicBezTo>
                    <a:cubicBezTo>
                      <a:pt x="678" y="1606"/>
                      <a:pt x="670" y="1604"/>
                      <a:pt x="670" y="1610"/>
                    </a:cubicBezTo>
                    <a:close/>
                    <a:moveTo>
                      <a:pt x="679" y="1620"/>
                    </a:moveTo>
                    <a:cubicBezTo>
                      <a:pt x="678" y="1623"/>
                      <a:pt x="686" y="1622"/>
                      <a:pt x="685" y="1619"/>
                    </a:cubicBezTo>
                    <a:cubicBezTo>
                      <a:pt x="682" y="1618"/>
                      <a:pt x="681" y="1620"/>
                      <a:pt x="679" y="1620"/>
                    </a:cubicBezTo>
                    <a:close/>
                    <a:moveTo>
                      <a:pt x="689" y="1624"/>
                    </a:moveTo>
                    <a:cubicBezTo>
                      <a:pt x="685" y="1623"/>
                      <a:pt x="682" y="1624"/>
                      <a:pt x="681" y="1625"/>
                    </a:cubicBezTo>
                    <a:cubicBezTo>
                      <a:pt x="683" y="1627"/>
                      <a:pt x="683" y="1631"/>
                      <a:pt x="689" y="1629"/>
                    </a:cubicBezTo>
                    <a:cubicBezTo>
                      <a:pt x="688" y="1626"/>
                      <a:pt x="684" y="1626"/>
                      <a:pt x="689" y="1624"/>
                    </a:cubicBezTo>
                    <a:close/>
                    <a:moveTo>
                      <a:pt x="822" y="1641"/>
                    </a:moveTo>
                    <a:cubicBezTo>
                      <a:pt x="829" y="1640"/>
                      <a:pt x="845" y="1637"/>
                      <a:pt x="843" y="1633"/>
                    </a:cubicBezTo>
                    <a:cubicBezTo>
                      <a:pt x="837" y="1637"/>
                      <a:pt x="826" y="1635"/>
                      <a:pt x="822" y="1641"/>
                    </a:cubicBezTo>
                    <a:close/>
                    <a:moveTo>
                      <a:pt x="733" y="10"/>
                    </a:moveTo>
                    <a:cubicBezTo>
                      <a:pt x="728" y="10"/>
                      <a:pt x="723" y="10"/>
                      <a:pt x="719" y="12"/>
                    </a:cubicBezTo>
                    <a:cubicBezTo>
                      <a:pt x="745" y="22"/>
                      <a:pt x="783" y="18"/>
                      <a:pt x="800" y="39"/>
                    </a:cubicBezTo>
                    <a:cubicBezTo>
                      <a:pt x="804" y="40"/>
                      <a:pt x="805" y="37"/>
                      <a:pt x="808" y="37"/>
                    </a:cubicBezTo>
                    <a:cubicBezTo>
                      <a:pt x="810" y="40"/>
                      <a:pt x="817" y="40"/>
                      <a:pt x="819" y="43"/>
                    </a:cubicBezTo>
                    <a:cubicBezTo>
                      <a:pt x="815" y="43"/>
                      <a:pt x="809" y="39"/>
                      <a:pt x="806" y="41"/>
                    </a:cubicBezTo>
                    <a:cubicBezTo>
                      <a:pt x="814" y="46"/>
                      <a:pt x="829" y="44"/>
                      <a:pt x="832" y="54"/>
                    </a:cubicBezTo>
                    <a:cubicBezTo>
                      <a:pt x="830" y="53"/>
                      <a:pt x="826" y="50"/>
                      <a:pt x="825" y="53"/>
                    </a:cubicBezTo>
                    <a:cubicBezTo>
                      <a:pt x="829" y="54"/>
                      <a:pt x="826" y="55"/>
                      <a:pt x="828" y="59"/>
                    </a:cubicBezTo>
                    <a:cubicBezTo>
                      <a:pt x="836" y="66"/>
                      <a:pt x="846" y="71"/>
                      <a:pt x="855" y="78"/>
                    </a:cubicBezTo>
                    <a:cubicBezTo>
                      <a:pt x="857" y="78"/>
                      <a:pt x="854" y="74"/>
                      <a:pt x="857" y="75"/>
                    </a:cubicBezTo>
                    <a:cubicBezTo>
                      <a:pt x="861" y="76"/>
                      <a:pt x="860" y="78"/>
                      <a:pt x="859" y="82"/>
                    </a:cubicBezTo>
                    <a:cubicBezTo>
                      <a:pt x="874" y="87"/>
                      <a:pt x="885" y="105"/>
                      <a:pt x="904" y="101"/>
                    </a:cubicBezTo>
                    <a:cubicBezTo>
                      <a:pt x="907" y="106"/>
                      <a:pt x="915" y="108"/>
                      <a:pt x="922" y="111"/>
                    </a:cubicBezTo>
                    <a:cubicBezTo>
                      <a:pt x="921" y="98"/>
                      <a:pt x="905" y="96"/>
                      <a:pt x="907" y="84"/>
                    </a:cubicBezTo>
                    <a:cubicBezTo>
                      <a:pt x="903" y="81"/>
                      <a:pt x="899" y="79"/>
                      <a:pt x="896" y="75"/>
                    </a:cubicBezTo>
                    <a:cubicBezTo>
                      <a:pt x="900" y="75"/>
                      <a:pt x="896" y="74"/>
                      <a:pt x="896" y="72"/>
                    </a:cubicBezTo>
                    <a:cubicBezTo>
                      <a:pt x="899" y="71"/>
                      <a:pt x="900" y="73"/>
                      <a:pt x="902" y="71"/>
                    </a:cubicBezTo>
                    <a:cubicBezTo>
                      <a:pt x="899" y="71"/>
                      <a:pt x="903" y="69"/>
                      <a:pt x="904" y="68"/>
                    </a:cubicBezTo>
                    <a:cubicBezTo>
                      <a:pt x="902" y="64"/>
                      <a:pt x="897" y="64"/>
                      <a:pt x="896" y="59"/>
                    </a:cubicBezTo>
                    <a:cubicBezTo>
                      <a:pt x="899" y="59"/>
                      <a:pt x="901" y="59"/>
                      <a:pt x="901" y="56"/>
                    </a:cubicBezTo>
                    <a:cubicBezTo>
                      <a:pt x="891" y="47"/>
                      <a:pt x="878" y="42"/>
                      <a:pt x="861" y="38"/>
                    </a:cubicBezTo>
                    <a:cubicBezTo>
                      <a:pt x="862" y="36"/>
                      <a:pt x="862" y="36"/>
                      <a:pt x="861" y="35"/>
                    </a:cubicBezTo>
                    <a:cubicBezTo>
                      <a:pt x="826" y="23"/>
                      <a:pt x="789" y="7"/>
                      <a:pt x="748" y="4"/>
                    </a:cubicBezTo>
                    <a:cubicBezTo>
                      <a:pt x="749" y="4"/>
                      <a:pt x="749" y="3"/>
                      <a:pt x="748" y="3"/>
                    </a:cubicBezTo>
                    <a:cubicBezTo>
                      <a:pt x="744" y="7"/>
                      <a:pt x="730" y="1"/>
                      <a:pt x="725" y="7"/>
                    </a:cubicBezTo>
                    <a:cubicBezTo>
                      <a:pt x="727" y="8"/>
                      <a:pt x="732" y="7"/>
                      <a:pt x="733" y="10"/>
                    </a:cubicBezTo>
                    <a:close/>
                    <a:moveTo>
                      <a:pt x="1234" y="1069"/>
                    </a:moveTo>
                    <a:cubicBezTo>
                      <a:pt x="1228" y="1066"/>
                      <a:pt x="1224" y="1072"/>
                      <a:pt x="1219" y="1072"/>
                    </a:cubicBezTo>
                    <a:cubicBezTo>
                      <a:pt x="1214" y="1072"/>
                      <a:pt x="1213" y="1067"/>
                      <a:pt x="1206" y="1067"/>
                    </a:cubicBezTo>
                    <a:cubicBezTo>
                      <a:pt x="1200" y="1058"/>
                      <a:pt x="1192" y="1048"/>
                      <a:pt x="1181" y="1046"/>
                    </a:cubicBezTo>
                    <a:cubicBezTo>
                      <a:pt x="1173" y="1044"/>
                      <a:pt x="1170" y="1050"/>
                      <a:pt x="1160" y="1050"/>
                    </a:cubicBezTo>
                    <a:cubicBezTo>
                      <a:pt x="1150" y="1051"/>
                      <a:pt x="1137" y="1043"/>
                      <a:pt x="1128" y="1047"/>
                    </a:cubicBezTo>
                    <a:cubicBezTo>
                      <a:pt x="1123" y="1049"/>
                      <a:pt x="1125" y="1055"/>
                      <a:pt x="1118" y="1055"/>
                    </a:cubicBezTo>
                    <a:cubicBezTo>
                      <a:pt x="1117" y="1058"/>
                      <a:pt x="1114" y="1064"/>
                      <a:pt x="1112" y="1062"/>
                    </a:cubicBezTo>
                    <a:cubicBezTo>
                      <a:pt x="1113" y="1056"/>
                      <a:pt x="1117" y="1053"/>
                      <a:pt x="1118" y="1047"/>
                    </a:cubicBezTo>
                    <a:cubicBezTo>
                      <a:pt x="1114" y="1044"/>
                      <a:pt x="1113" y="1039"/>
                      <a:pt x="1109" y="1036"/>
                    </a:cubicBezTo>
                    <a:cubicBezTo>
                      <a:pt x="1105" y="1035"/>
                      <a:pt x="1105" y="1038"/>
                      <a:pt x="1102" y="1038"/>
                    </a:cubicBezTo>
                    <a:cubicBezTo>
                      <a:pt x="1101" y="1030"/>
                      <a:pt x="1091" y="1032"/>
                      <a:pt x="1085" y="1031"/>
                    </a:cubicBezTo>
                    <a:cubicBezTo>
                      <a:pt x="1080" y="1030"/>
                      <a:pt x="1078" y="1026"/>
                      <a:pt x="1075" y="1025"/>
                    </a:cubicBezTo>
                    <a:cubicBezTo>
                      <a:pt x="1073" y="1025"/>
                      <a:pt x="1062" y="1027"/>
                      <a:pt x="1060" y="1028"/>
                    </a:cubicBezTo>
                    <a:cubicBezTo>
                      <a:pt x="1056" y="1031"/>
                      <a:pt x="1055" y="1039"/>
                      <a:pt x="1055" y="1044"/>
                    </a:cubicBezTo>
                    <a:cubicBezTo>
                      <a:pt x="1054" y="1045"/>
                      <a:pt x="1049" y="1047"/>
                      <a:pt x="1048" y="1045"/>
                    </a:cubicBezTo>
                    <a:cubicBezTo>
                      <a:pt x="1051" y="1038"/>
                      <a:pt x="1054" y="1030"/>
                      <a:pt x="1056" y="1022"/>
                    </a:cubicBezTo>
                    <a:cubicBezTo>
                      <a:pt x="1053" y="1018"/>
                      <a:pt x="1045" y="1021"/>
                      <a:pt x="1041" y="1022"/>
                    </a:cubicBezTo>
                    <a:cubicBezTo>
                      <a:pt x="1040" y="1016"/>
                      <a:pt x="1034" y="1018"/>
                      <a:pt x="1035" y="1012"/>
                    </a:cubicBezTo>
                    <a:cubicBezTo>
                      <a:pt x="1028" y="1011"/>
                      <a:pt x="1029" y="1018"/>
                      <a:pt x="1023" y="1018"/>
                    </a:cubicBezTo>
                    <a:cubicBezTo>
                      <a:pt x="1022" y="1021"/>
                      <a:pt x="1026" y="1020"/>
                      <a:pt x="1026" y="1023"/>
                    </a:cubicBezTo>
                    <a:cubicBezTo>
                      <a:pt x="1024" y="1023"/>
                      <a:pt x="1022" y="1025"/>
                      <a:pt x="1019" y="1025"/>
                    </a:cubicBezTo>
                    <a:cubicBezTo>
                      <a:pt x="1018" y="1023"/>
                      <a:pt x="1017" y="1022"/>
                      <a:pt x="1017" y="1020"/>
                    </a:cubicBezTo>
                    <a:cubicBezTo>
                      <a:pt x="1023" y="1010"/>
                      <a:pt x="1034" y="1006"/>
                      <a:pt x="1033" y="990"/>
                    </a:cubicBezTo>
                    <a:cubicBezTo>
                      <a:pt x="1028" y="989"/>
                      <a:pt x="1022" y="989"/>
                      <a:pt x="1019" y="986"/>
                    </a:cubicBezTo>
                    <a:cubicBezTo>
                      <a:pt x="1014" y="974"/>
                      <a:pt x="1019" y="947"/>
                      <a:pt x="1005" y="946"/>
                    </a:cubicBezTo>
                    <a:cubicBezTo>
                      <a:pt x="1003" y="947"/>
                      <a:pt x="1006" y="952"/>
                      <a:pt x="1001" y="951"/>
                    </a:cubicBezTo>
                    <a:cubicBezTo>
                      <a:pt x="1001" y="937"/>
                      <a:pt x="987" y="938"/>
                      <a:pt x="984" y="927"/>
                    </a:cubicBezTo>
                    <a:cubicBezTo>
                      <a:pt x="966" y="929"/>
                      <a:pt x="953" y="913"/>
                      <a:pt x="938" y="924"/>
                    </a:cubicBezTo>
                    <a:cubicBezTo>
                      <a:pt x="925" y="927"/>
                      <a:pt x="918" y="922"/>
                      <a:pt x="907" y="925"/>
                    </a:cubicBezTo>
                    <a:cubicBezTo>
                      <a:pt x="906" y="923"/>
                      <a:pt x="906" y="920"/>
                      <a:pt x="905" y="918"/>
                    </a:cubicBezTo>
                    <a:cubicBezTo>
                      <a:pt x="902" y="918"/>
                      <a:pt x="902" y="920"/>
                      <a:pt x="899" y="919"/>
                    </a:cubicBezTo>
                    <a:cubicBezTo>
                      <a:pt x="898" y="910"/>
                      <a:pt x="887" y="912"/>
                      <a:pt x="881" y="908"/>
                    </a:cubicBezTo>
                    <a:cubicBezTo>
                      <a:pt x="885" y="884"/>
                      <a:pt x="862" y="886"/>
                      <a:pt x="851" y="877"/>
                    </a:cubicBezTo>
                    <a:cubicBezTo>
                      <a:pt x="845" y="880"/>
                      <a:pt x="841" y="881"/>
                      <a:pt x="833" y="878"/>
                    </a:cubicBezTo>
                    <a:cubicBezTo>
                      <a:pt x="834" y="872"/>
                      <a:pt x="838" y="870"/>
                      <a:pt x="839" y="865"/>
                    </a:cubicBezTo>
                    <a:cubicBezTo>
                      <a:pt x="835" y="860"/>
                      <a:pt x="826" y="860"/>
                      <a:pt x="821" y="857"/>
                    </a:cubicBezTo>
                    <a:cubicBezTo>
                      <a:pt x="824" y="855"/>
                      <a:pt x="827" y="855"/>
                      <a:pt x="832" y="855"/>
                    </a:cubicBezTo>
                    <a:cubicBezTo>
                      <a:pt x="833" y="849"/>
                      <a:pt x="837" y="842"/>
                      <a:pt x="835" y="836"/>
                    </a:cubicBezTo>
                    <a:cubicBezTo>
                      <a:pt x="830" y="836"/>
                      <a:pt x="829" y="840"/>
                      <a:pt x="826" y="841"/>
                    </a:cubicBezTo>
                    <a:cubicBezTo>
                      <a:pt x="826" y="853"/>
                      <a:pt x="814" y="853"/>
                      <a:pt x="809" y="859"/>
                    </a:cubicBezTo>
                    <a:cubicBezTo>
                      <a:pt x="807" y="855"/>
                      <a:pt x="806" y="849"/>
                      <a:pt x="802" y="847"/>
                    </a:cubicBezTo>
                    <a:cubicBezTo>
                      <a:pt x="804" y="843"/>
                      <a:pt x="813" y="846"/>
                      <a:pt x="814" y="842"/>
                    </a:cubicBezTo>
                    <a:cubicBezTo>
                      <a:pt x="805" y="839"/>
                      <a:pt x="794" y="842"/>
                      <a:pt x="784" y="842"/>
                    </a:cubicBezTo>
                    <a:cubicBezTo>
                      <a:pt x="778" y="844"/>
                      <a:pt x="765" y="855"/>
                      <a:pt x="756" y="856"/>
                    </a:cubicBezTo>
                    <a:cubicBezTo>
                      <a:pt x="749" y="856"/>
                      <a:pt x="741" y="847"/>
                      <a:pt x="735" y="846"/>
                    </a:cubicBezTo>
                    <a:cubicBezTo>
                      <a:pt x="715" y="842"/>
                      <a:pt x="689" y="860"/>
                      <a:pt x="691" y="835"/>
                    </a:cubicBezTo>
                    <a:cubicBezTo>
                      <a:pt x="672" y="822"/>
                      <a:pt x="644" y="837"/>
                      <a:pt x="630" y="847"/>
                    </a:cubicBezTo>
                    <a:cubicBezTo>
                      <a:pt x="628" y="842"/>
                      <a:pt x="626" y="836"/>
                      <a:pt x="625" y="830"/>
                    </a:cubicBezTo>
                    <a:cubicBezTo>
                      <a:pt x="633" y="828"/>
                      <a:pt x="642" y="826"/>
                      <a:pt x="641" y="815"/>
                    </a:cubicBezTo>
                    <a:cubicBezTo>
                      <a:pt x="631" y="811"/>
                      <a:pt x="615" y="814"/>
                      <a:pt x="615" y="825"/>
                    </a:cubicBezTo>
                    <a:cubicBezTo>
                      <a:pt x="611" y="827"/>
                      <a:pt x="609" y="826"/>
                      <a:pt x="604" y="826"/>
                    </a:cubicBezTo>
                    <a:cubicBezTo>
                      <a:pt x="598" y="831"/>
                      <a:pt x="591" y="839"/>
                      <a:pt x="579" y="834"/>
                    </a:cubicBezTo>
                    <a:cubicBezTo>
                      <a:pt x="575" y="836"/>
                      <a:pt x="575" y="842"/>
                      <a:pt x="570" y="843"/>
                    </a:cubicBezTo>
                    <a:cubicBezTo>
                      <a:pt x="554" y="836"/>
                      <a:pt x="543" y="855"/>
                      <a:pt x="545" y="870"/>
                    </a:cubicBezTo>
                    <a:cubicBezTo>
                      <a:pt x="544" y="871"/>
                      <a:pt x="541" y="871"/>
                      <a:pt x="538" y="871"/>
                    </a:cubicBezTo>
                    <a:cubicBezTo>
                      <a:pt x="534" y="881"/>
                      <a:pt x="521" y="881"/>
                      <a:pt x="516" y="889"/>
                    </a:cubicBezTo>
                    <a:cubicBezTo>
                      <a:pt x="502" y="886"/>
                      <a:pt x="503" y="867"/>
                      <a:pt x="482" y="870"/>
                    </a:cubicBezTo>
                    <a:cubicBezTo>
                      <a:pt x="479" y="866"/>
                      <a:pt x="472" y="866"/>
                      <a:pt x="465" y="866"/>
                    </a:cubicBezTo>
                    <a:cubicBezTo>
                      <a:pt x="460" y="870"/>
                      <a:pt x="457" y="874"/>
                      <a:pt x="448" y="873"/>
                    </a:cubicBezTo>
                    <a:cubicBezTo>
                      <a:pt x="441" y="881"/>
                      <a:pt x="431" y="884"/>
                      <a:pt x="423" y="876"/>
                    </a:cubicBezTo>
                    <a:cubicBezTo>
                      <a:pt x="420" y="877"/>
                      <a:pt x="417" y="877"/>
                      <a:pt x="414" y="877"/>
                    </a:cubicBezTo>
                    <a:cubicBezTo>
                      <a:pt x="411" y="873"/>
                      <a:pt x="413" y="872"/>
                      <a:pt x="412" y="867"/>
                    </a:cubicBezTo>
                    <a:cubicBezTo>
                      <a:pt x="397" y="862"/>
                      <a:pt x="392" y="847"/>
                      <a:pt x="387" y="832"/>
                    </a:cubicBezTo>
                    <a:cubicBezTo>
                      <a:pt x="388" y="829"/>
                      <a:pt x="392" y="828"/>
                      <a:pt x="393" y="826"/>
                    </a:cubicBezTo>
                    <a:cubicBezTo>
                      <a:pt x="393" y="821"/>
                      <a:pt x="390" y="820"/>
                      <a:pt x="390" y="816"/>
                    </a:cubicBezTo>
                    <a:cubicBezTo>
                      <a:pt x="391" y="813"/>
                      <a:pt x="394" y="811"/>
                      <a:pt x="398" y="810"/>
                    </a:cubicBezTo>
                    <a:cubicBezTo>
                      <a:pt x="392" y="788"/>
                      <a:pt x="412" y="783"/>
                      <a:pt x="407" y="767"/>
                    </a:cubicBezTo>
                    <a:cubicBezTo>
                      <a:pt x="410" y="766"/>
                      <a:pt x="411" y="764"/>
                      <a:pt x="412" y="761"/>
                    </a:cubicBezTo>
                    <a:cubicBezTo>
                      <a:pt x="400" y="755"/>
                      <a:pt x="388" y="739"/>
                      <a:pt x="370" y="744"/>
                    </a:cubicBezTo>
                    <a:cubicBezTo>
                      <a:pt x="363" y="737"/>
                      <a:pt x="357" y="746"/>
                      <a:pt x="351" y="747"/>
                    </a:cubicBezTo>
                    <a:cubicBezTo>
                      <a:pt x="346" y="748"/>
                      <a:pt x="341" y="745"/>
                      <a:pt x="337" y="744"/>
                    </a:cubicBezTo>
                    <a:cubicBezTo>
                      <a:pt x="333" y="743"/>
                      <a:pt x="328" y="746"/>
                      <a:pt x="328" y="740"/>
                    </a:cubicBezTo>
                    <a:cubicBezTo>
                      <a:pt x="321" y="744"/>
                      <a:pt x="314" y="744"/>
                      <a:pt x="309" y="741"/>
                    </a:cubicBezTo>
                    <a:cubicBezTo>
                      <a:pt x="308" y="733"/>
                      <a:pt x="319" y="736"/>
                      <a:pt x="322" y="732"/>
                    </a:cubicBezTo>
                    <a:cubicBezTo>
                      <a:pt x="323" y="728"/>
                      <a:pt x="323" y="723"/>
                      <a:pt x="323" y="717"/>
                    </a:cubicBezTo>
                    <a:cubicBezTo>
                      <a:pt x="326" y="713"/>
                      <a:pt x="330" y="708"/>
                      <a:pt x="331" y="702"/>
                    </a:cubicBezTo>
                    <a:cubicBezTo>
                      <a:pt x="330" y="700"/>
                      <a:pt x="327" y="700"/>
                      <a:pt x="328" y="697"/>
                    </a:cubicBezTo>
                    <a:cubicBezTo>
                      <a:pt x="329" y="697"/>
                      <a:pt x="328" y="695"/>
                      <a:pt x="329" y="695"/>
                    </a:cubicBezTo>
                    <a:cubicBezTo>
                      <a:pt x="332" y="697"/>
                      <a:pt x="334" y="699"/>
                      <a:pt x="339" y="698"/>
                    </a:cubicBezTo>
                    <a:cubicBezTo>
                      <a:pt x="342" y="691"/>
                      <a:pt x="345" y="684"/>
                      <a:pt x="349" y="678"/>
                    </a:cubicBezTo>
                    <a:cubicBezTo>
                      <a:pt x="347" y="661"/>
                      <a:pt x="369" y="660"/>
                      <a:pt x="369" y="641"/>
                    </a:cubicBezTo>
                    <a:cubicBezTo>
                      <a:pt x="362" y="641"/>
                      <a:pt x="351" y="638"/>
                      <a:pt x="342" y="638"/>
                    </a:cubicBezTo>
                    <a:cubicBezTo>
                      <a:pt x="336" y="638"/>
                      <a:pt x="325" y="642"/>
                      <a:pt x="318" y="642"/>
                    </a:cubicBezTo>
                    <a:cubicBezTo>
                      <a:pt x="314" y="643"/>
                      <a:pt x="311" y="641"/>
                      <a:pt x="308" y="641"/>
                    </a:cubicBezTo>
                    <a:cubicBezTo>
                      <a:pt x="299" y="644"/>
                      <a:pt x="297" y="657"/>
                      <a:pt x="297" y="667"/>
                    </a:cubicBezTo>
                    <a:cubicBezTo>
                      <a:pt x="293" y="668"/>
                      <a:pt x="292" y="672"/>
                      <a:pt x="291" y="676"/>
                    </a:cubicBezTo>
                    <a:cubicBezTo>
                      <a:pt x="281" y="679"/>
                      <a:pt x="276" y="688"/>
                      <a:pt x="269" y="693"/>
                    </a:cubicBezTo>
                    <a:cubicBezTo>
                      <a:pt x="259" y="681"/>
                      <a:pt x="233" y="694"/>
                      <a:pt x="218" y="695"/>
                    </a:cubicBezTo>
                    <a:cubicBezTo>
                      <a:pt x="216" y="692"/>
                      <a:pt x="215" y="688"/>
                      <a:pt x="212" y="686"/>
                    </a:cubicBezTo>
                    <a:cubicBezTo>
                      <a:pt x="208" y="685"/>
                      <a:pt x="203" y="685"/>
                      <a:pt x="199" y="684"/>
                    </a:cubicBezTo>
                    <a:cubicBezTo>
                      <a:pt x="200" y="676"/>
                      <a:pt x="195" y="674"/>
                      <a:pt x="194" y="669"/>
                    </a:cubicBezTo>
                    <a:cubicBezTo>
                      <a:pt x="194" y="656"/>
                      <a:pt x="187" y="645"/>
                      <a:pt x="186" y="631"/>
                    </a:cubicBezTo>
                    <a:cubicBezTo>
                      <a:pt x="186" y="626"/>
                      <a:pt x="188" y="620"/>
                      <a:pt x="188" y="614"/>
                    </a:cubicBezTo>
                    <a:cubicBezTo>
                      <a:pt x="201" y="609"/>
                      <a:pt x="195" y="585"/>
                      <a:pt x="206" y="579"/>
                    </a:cubicBezTo>
                    <a:cubicBezTo>
                      <a:pt x="207" y="575"/>
                      <a:pt x="206" y="569"/>
                      <a:pt x="210" y="568"/>
                    </a:cubicBezTo>
                    <a:cubicBezTo>
                      <a:pt x="214" y="568"/>
                      <a:pt x="215" y="567"/>
                      <a:pt x="217" y="567"/>
                    </a:cubicBezTo>
                    <a:cubicBezTo>
                      <a:pt x="216" y="561"/>
                      <a:pt x="222" y="562"/>
                      <a:pt x="223" y="557"/>
                    </a:cubicBezTo>
                    <a:cubicBezTo>
                      <a:pt x="224" y="553"/>
                      <a:pt x="221" y="549"/>
                      <a:pt x="222" y="545"/>
                    </a:cubicBezTo>
                    <a:cubicBezTo>
                      <a:pt x="222" y="541"/>
                      <a:pt x="227" y="539"/>
                      <a:pt x="227" y="537"/>
                    </a:cubicBezTo>
                    <a:cubicBezTo>
                      <a:pt x="227" y="535"/>
                      <a:pt x="222" y="535"/>
                      <a:pt x="225" y="533"/>
                    </a:cubicBezTo>
                    <a:cubicBezTo>
                      <a:pt x="231" y="533"/>
                      <a:pt x="231" y="533"/>
                      <a:pt x="231" y="533"/>
                    </a:cubicBezTo>
                    <a:cubicBezTo>
                      <a:pt x="232" y="520"/>
                      <a:pt x="250" y="522"/>
                      <a:pt x="254" y="511"/>
                    </a:cubicBezTo>
                    <a:cubicBezTo>
                      <a:pt x="266" y="518"/>
                      <a:pt x="283" y="504"/>
                      <a:pt x="284" y="494"/>
                    </a:cubicBezTo>
                    <a:cubicBezTo>
                      <a:pt x="292" y="500"/>
                      <a:pt x="298" y="498"/>
                      <a:pt x="304" y="491"/>
                    </a:cubicBezTo>
                    <a:cubicBezTo>
                      <a:pt x="308" y="494"/>
                      <a:pt x="310" y="493"/>
                      <a:pt x="315" y="491"/>
                    </a:cubicBezTo>
                    <a:cubicBezTo>
                      <a:pt x="318" y="492"/>
                      <a:pt x="318" y="496"/>
                      <a:pt x="321" y="497"/>
                    </a:cubicBezTo>
                    <a:cubicBezTo>
                      <a:pt x="329" y="499"/>
                      <a:pt x="329" y="493"/>
                      <a:pt x="334" y="492"/>
                    </a:cubicBezTo>
                    <a:cubicBezTo>
                      <a:pt x="337" y="495"/>
                      <a:pt x="338" y="500"/>
                      <a:pt x="340" y="504"/>
                    </a:cubicBezTo>
                    <a:cubicBezTo>
                      <a:pt x="350" y="505"/>
                      <a:pt x="350" y="504"/>
                      <a:pt x="359" y="507"/>
                    </a:cubicBezTo>
                    <a:cubicBezTo>
                      <a:pt x="361" y="505"/>
                      <a:pt x="359" y="500"/>
                      <a:pt x="363" y="500"/>
                    </a:cubicBezTo>
                    <a:cubicBezTo>
                      <a:pt x="367" y="503"/>
                      <a:pt x="369" y="511"/>
                      <a:pt x="376" y="507"/>
                    </a:cubicBezTo>
                    <a:cubicBezTo>
                      <a:pt x="376" y="501"/>
                      <a:pt x="371" y="502"/>
                      <a:pt x="371" y="497"/>
                    </a:cubicBezTo>
                    <a:cubicBezTo>
                      <a:pt x="373" y="494"/>
                      <a:pt x="377" y="494"/>
                      <a:pt x="374" y="490"/>
                    </a:cubicBezTo>
                    <a:cubicBezTo>
                      <a:pt x="382" y="483"/>
                      <a:pt x="395" y="488"/>
                      <a:pt x="403" y="482"/>
                    </a:cubicBezTo>
                    <a:cubicBezTo>
                      <a:pt x="402" y="485"/>
                      <a:pt x="405" y="484"/>
                      <a:pt x="405" y="486"/>
                    </a:cubicBezTo>
                    <a:cubicBezTo>
                      <a:pt x="418" y="482"/>
                      <a:pt x="437" y="482"/>
                      <a:pt x="438" y="497"/>
                    </a:cubicBezTo>
                    <a:cubicBezTo>
                      <a:pt x="447" y="503"/>
                      <a:pt x="452" y="491"/>
                      <a:pt x="462" y="491"/>
                    </a:cubicBezTo>
                    <a:cubicBezTo>
                      <a:pt x="466" y="494"/>
                      <a:pt x="467" y="500"/>
                      <a:pt x="470" y="505"/>
                    </a:cubicBezTo>
                    <a:cubicBezTo>
                      <a:pt x="472" y="507"/>
                      <a:pt x="479" y="505"/>
                      <a:pt x="479" y="508"/>
                    </a:cubicBezTo>
                    <a:cubicBezTo>
                      <a:pt x="480" y="517"/>
                      <a:pt x="472" y="518"/>
                      <a:pt x="472" y="526"/>
                    </a:cubicBezTo>
                    <a:cubicBezTo>
                      <a:pt x="472" y="529"/>
                      <a:pt x="476" y="529"/>
                      <a:pt x="476" y="531"/>
                    </a:cubicBezTo>
                    <a:cubicBezTo>
                      <a:pt x="475" y="534"/>
                      <a:pt x="471" y="534"/>
                      <a:pt x="471" y="538"/>
                    </a:cubicBezTo>
                    <a:cubicBezTo>
                      <a:pt x="470" y="544"/>
                      <a:pt x="475" y="545"/>
                      <a:pt x="478" y="548"/>
                    </a:cubicBezTo>
                    <a:cubicBezTo>
                      <a:pt x="476" y="556"/>
                      <a:pt x="482" y="563"/>
                      <a:pt x="486" y="567"/>
                    </a:cubicBezTo>
                    <a:cubicBezTo>
                      <a:pt x="483" y="572"/>
                      <a:pt x="487" y="575"/>
                      <a:pt x="489" y="578"/>
                    </a:cubicBezTo>
                    <a:cubicBezTo>
                      <a:pt x="502" y="579"/>
                      <a:pt x="506" y="567"/>
                      <a:pt x="509" y="560"/>
                    </a:cubicBezTo>
                    <a:cubicBezTo>
                      <a:pt x="511" y="554"/>
                      <a:pt x="515" y="551"/>
                      <a:pt x="515" y="547"/>
                    </a:cubicBezTo>
                    <a:cubicBezTo>
                      <a:pt x="515" y="542"/>
                      <a:pt x="509" y="535"/>
                      <a:pt x="510" y="526"/>
                    </a:cubicBezTo>
                    <a:cubicBezTo>
                      <a:pt x="510" y="524"/>
                      <a:pt x="512" y="522"/>
                      <a:pt x="513" y="520"/>
                    </a:cubicBezTo>
                    <a:cubicBezTo>
                      <a:pt x="515" y="507"/>
                      <a:pt x="503" y="498"/>
                      <a:pt x="508" y="482"/>
                    </a:cubicBezTo>
                    <a:cubicBezTo>
                      <a:pt x="515" y="469"/>
                      <a:pt x="525" y="459"/>
                      <a:pt x="536" y="450"/>
                    </a:cubicBezTo>
                    <a:cubicBezTo>
                      <a:pt x="545" y="450"/>
                      <a:pt x="545" y="450"/>
                      <a:pt x="545" y="450"/>
                    </a:cubicBezTo>
                    <a:cubicBezTo>
                      <a:pt x="547" y="445"/>
                      <a:pt x="553" y="446"/>
                      <a:pt x="558" y="443"/>
                    </a:cubicBezTo>
                    <a:cubicBezTo>
                      <a:pt x="567" y="436"/>
                      <a:pt x="568" y="424"/>
                      <a:pt x="584" y="429"/>
                    </a:cubicBezTo>
                    <a:cubicBezTo>
                      <a:pt x="589" y="426"/>
                      <a:pt x="590" y="419"/>
                      <a:pt x="597" y="417"/>
                    </a:cubicBezTo>
                    <a:cubicBezTo>
                      <a:pt x="603" y="415"/>
                      <a:pt x="612" y="419"/>
                      <a:pt x="616" y="412"/>
                    </a:cubicBezTo>
                    <a:cubicBezTo>
                      <a:pt x="613" y="410"/>
                      <a:pt x="610" y="408"/>
                      <a:pt x="611" y="403"/>
                    </a:cubicBezTo>
                    <a:cubicBezTo>
                      <a:pt x="614" y="401"/>
                      <a:pt x="617" y="404"/>
                      <a:pt x="620" y="404"/>
                    </a:cubicBezTo>
                    <a:cubicBezTo>
                      <a:pt x="622" y="402"/>
                      <a:pt x="626" y="401"/>
                      <a:pt x="627" y="397"/>
                    </a:cubicBezTo>
                    <a:cubicBezTo>
                      <a:pt x="624" y="395"/>
                      <a:pt x="619" y="396"/>
                      <a:pt x="617" y="394"/>
                    </a:cubicBezTo>
                    <a:cubicBezTo>
                      <a:pt x="620" y="394"/>
                      <a:pt x="623" y="392"/>
                      <a:pt x="627" y="392"/>
                    </a:cubicBezTo>
                    <a:cubicBezTo>
                      <a:pt x="631" y="382"/>
                      <a:pt x="623" y="377"/>
                      <a:pt x="627" y="370"/>
                    </a:cubicBezTo>
                    <a:cubicBezTo>
                      <a:pt x="624" y="368"/>
                      <a:pt x="620" y="363"/>
                      <a:pt x="622" y="359"/>
                    </a:cubicBezTo>
                    <a:cubicBezTo>
                      <a:pt x="625" y="359"/>
                      <a:pt x="625" y="362"/>
                      <a:pt x="629" y="361"/>
                    </a:cubicBezTo>
                    <a:cubicBezTo>
                      <a:pt x="631" y="361"/>
                      <a:pt x="630" y="357"/>
                      <a:pt x="632" y="356"/>
                    </a:cubicBezTo>
                    <a:cubicBezTo>
                      <a:pt x="633" y="359"/>
                      <a:pt x="637" y="359"/>
                      <a:pt x="637" y="363"/>
                    </a:cubicBezTo>
                    <a:cubicBezTo>
                      <a:pt x="635" y="369"/>
                      <a:pt x="629" y="371"/>
                      <a:pt x="631" y="377"/>
                    </a:cubicBezTo>
                    <a:cubicBezTo>
                      <a:pt x="636" y="377"/>
                      <a:pt x="636" y="372"/>
                      <a:pt x="640" y="369"/>
                    </a:cubicBezTo>
                    <a:cubicBezTo>
                      <a:pt x="643" y="366"/>
                      <a:pt x="648" y="366"/>
                      <a:pt x="650" y="363"/>
                    </a:cubicBezTo>
                    <a:cubicBezTo>
                      <a:pt x="654" y="356"/>
                      <a:pt x="647" y="351"/>
                      <a:pt x="650" y="341"/>
                    </a:cubicBezTo>
                    <a:cubicBezTo>
                      <a:pt x="653" y="344"/>
                      <a:pt x="654" y="347"/>
                      <a:pt x="654" y="351"/>
                    </a:cubicBezTo>
                    <a:cubicBezTo>
                      <a:pt x="664" y="347"/>
                      <a:pt x="666" y="336"/>
                      <a:pt x="675" y="332"/>
                    </a:cubicBezTo>
                    <a:cubicBezTo>
                      <a:pt x="676" y="328"/>
                      <a:pt x="671" y="328"/>
                      <a:pt x="674" y="325"/>
                    </a:cubicBezTo>
                    <a:cubicBezTo>
                      <a:pt x="697" y="331"/>
                      <a:pt x="705" y="310"/>
                      <a:pt x="722" y="310"/>
                    </a:cubicBezTo>
                    <a:cubicBezTo>
                      <a:pt x="723" y="312"/>
                      <a:pt x="722" y="314"/>
                      <a:pt x="725" y="314"/>
                    </a:cubicBezTo>
                    <a:cubicBezTo>
                      <a:pt x="727" y="311"/>
                      <a:pt x="732" y="312"/>
                      <a:pt x="735" y="309"/>
                    </a:cubicBezTo>
                    <a:cubicBezTo>
                      <a:pt x="735" y="306"/>
                      <a:pt x="734" y="304"/>
                      <a:pt x="733" y="303"/>
                    </a:cubicBezTo>
                    <a:cubicBezTo>
                      <a:pt x="729" y="302"/>
                      <a:pt x="732" y="307"/>
                      <a:pt x="728" y="306"/>
                    </a:cubicBezTo>
                    <a:cubicBezTo>
                      <a:pt x="719" y="298"/>
                      <a:pt x="730" y="288"/>
                      <a:pt x="736" y="281"/>
                    </a:cubicBezTo>
                    <a:cubicBezTo>
                      <a:pt x="744" y="281"/>
                      <a:pt x="749" y="276"/>
                      <a:pt x="754" y="273"/>
                    </a:cubicBezTo>
                    <a:cubicBezTo>
                      <a:pt x="760" y="275"/>
                      <a:pt x="773" y="269"/>
                      <a:pt x="778" y="263"/>
                    </a:cubicBezTo>
                    <a:cubicBezTo>
                      <a:pt x="789" y="262"/>
                      <a:pt x="796" y="257"/>
                      <a:pt x="805" y="256"/>
                    </a:cubicBezTo>
                    <a:cubicBezTo>
                      <a:pt x="803" y="264"/>
                      <a:pt x="791" y="266"/>
                      <a:pt x="785" y="272"/>
                    </a:cubicBezTo>
                    <a:cubicBezTo>
                      <a:pt x="783" y="281"/>
                      <a:pt x="788" y="282"/>
                      <a:pt x="794" y="283"/>
                    </a:cubicBezTo>
                    <a:cubicBezTo>
                      <a:pt x="798" y="277"/>
                      <a:pt x="808" y="278"/>
                      <a:pt x="810" y="270"/>
                    </a:cubicBezTo>
                    <a:cubicBezTo>
                      <a:pt x="823" y="272"/>
                      <a:pt x="833" y="264"/>
                      <a:pt x="844" y="261"/>
                    </a:cubicBezTo>
                    <a:cubicBezTo>
                      <a:pt x="842" y="247"/>
                      <a:pt x="816" y="262"/>
                      <a:pt x="813" y="247"/>
                    </a:cubicBezTo>
                    <a:cubicBezTo>
                      <a:pt x="797" y="248"/>
                      <a:pt x="804" y="233"/>
                      <a:pt x="808" y="226"/>
                    </a:cubicBezTo>
                    <a:cubicBezTo>
                      <a:pt x="802" y="228"/>
                      <a:pt x="793" y="231"/>
                      <a:pt x="790" y="225"/>
                    </a:cubicBezTo>
                    <a:cubicBezTo>
                      <a:pt x="794" y="224"/>
                      <a:pt x="796" y="227"/>
                      <a:pt x="799" y="227"/>
                    </a:cubicBezTo>
                    <a:cubicBezTo>
                      <a:pt x="802" y="225"/>
                      <a:pt x="804" y="221"/>
                      <a:pt x="810" y="222"/>
                    </a:cubicBezTo>
                    <a:cubicBezTo>
                      <a:pt x="812" y="220"/>
                      <a:pt x="810" y="218"/>
                      <a:pt x="811" y="215"/>
                    </a:cubicBezTo>
                    <a:cubicBezTo>
                      <a:pt x="788" y="205"/>
                      <a:pt x="761" y="220"/>
                      <a:pt x="747" y="231"/>
                    </a:cubicBezTo>
                    <a:cubicBezTo>
                      <a:pt x="755" y="221"/>
                      <a:pt x="764" y="212"/>
                      <a:pt x="780" y="210"/>
                    </a:cubicBezTo>
                    <a:cubicBezTo>
                      <a:pt x="783" y="199"/>
                      <a:pt x="807" y="199"/>
                      <a:pt x="820" y="200"/>
                    </a:cubicBezTo>
                    <a:cubicBezTo>
                      <a:pt x="832" y="201"/>
                      <a:pt x="846" y="204"/>
                      <a:pt x="856" y="198"/>
                    </a:cubicBezTo>
                    <a:cubicBezTo>
                      <a:pt x="858" y="196"/>
                      <a:pt x="859" y="192"/>
                      <a:pt x="862" y="189"/>
                    </a:cubicBezTo>
                    <a:cubicBezTo>
                      <a:pt x="870" y="185"/>
                      <a:pt x="880" y="188"/>
                      <a:pt x="885" y="181"/>
                    </a:cubicBezTo>
                    <a:cubicBezTo>
                      <a:pt x="880" y="178"/>
                      <a:pt x="878" y="173"/>
                      <a:pt x="881" y="168"/>
                    </a:cubicBezTo>
                    <a:cubicBezTo>
                      <a:pt x="877" y="166"/>
                      <a:pt x="874" y="164"/>
                      <a:pt x="870" y="162"/>
                    </a:cubicBezTo>
                    <a:cubicBezTo>
                      <a:pt x="868" y="163"/>
                      <a:pt x="870" y="167"/>
                      <a:pt x="867" y="166"/>
                    </a:cubicBezTo>
                    <a:cubicBezTo>
                      <a:pt x="865" y="163"/>
                      <a:pt x="865" y="157"/>
                      <a:pt x="857" y="159"/>
                    </a:cubicBezTo>
                    <a:cubicBezTo>
                      <a:pt x="855" y="162"/>
                      <a:pt x="850" y="167"/>
                      <a:pt x="845" y="163"/>
                    </a:cubicBezTo>
                    <a:cubicBezTo>
                      <a:pt x="850" y="159"/>
                      <a:pt x="859" y="158"/>
                      <a:pt x="866" y="156"/>
                    </a:cubicBezTo>
                    <a:cubicBezTo>
                      <a:pt x="858" y="147"/>
                      <a:pt x="841" y="156"/>
                      <a:pt x="837" y="143"/>
                    </a:cubicBezTo>
                    <a:cubicBezTo>
                      <a:pt x="830" y="142"/>
                      <a:pt x="825" y="139"/>
                      <a:pt x="822" y="135"/>
                    </a:cubicBezTo>
                    <a:cubicBezTo>
                      <a:pt x="824" y="135"/>
                      <a:pt x="827" y="135"/>
                      <a:pt x="828" y="134"/>
                    </a:cubicBezTo>
                    <a:cubicBezTo>
                      <a:pt x="825" y="130"/>
                      <a:pt x="821" y="130"/>
                      <a:pt x="822" y="125"/>
                    </a:cubicBezTo>
                    <a:cubicBezTo>
                      <a:pt x="810" y="121"/>
                      <a:pt x="809" y="110"/>
                      <a:pt x="797" y="105"/>
                    </a:cubicBezTo>
                    <a:cubicBezTo>
                      <a:pt x="794" y="109"/>
                      <a:pt x="795" y="112"/>
                      <a:pt x="791" y="116"/>
                    </a:cubicBezTo>
                    <a:cubicBezTo>
                      <a:pt x="789" y="116"/>
                      <a:pt x="789" y="114"/>
                      <a:pt x="786" y="114"/>
                    </a:cubicBezTo>
                    <a:cubicBezTo>
                      <a:pt x="785" y="117"/>
                      <a:pt x="783" y="120"/>
                      <a:pt x="781" y="121"/>
                    </a:cubicBezTo>
                    <a:cubicBezTo>
                      <a:pt x="776" y="119"/>
                      <a:pt x="773" y="115"/>
                      <a:pt x="765" y="113"/>
                    </a:cubicBezTo>
                    <a:cubicBezTo>
                      <a:pt x="766" y="109"/>
                      <a:pt x="766" y="109"/>
                      <a:pt x="763" y="106"/>
                    </a:cubicBezTo>
                    <a:cubicBezTo>
                      <a:pt x="764" y="104"/>
                      <a:pt x="766" y="102"/>
                      <a:pt x="767" y="100"/>
                    </a:cubicBezTo>
                    <a:cubicBezTo>
                      <a:pt x="762" y="99"/>
                      <a:pt x="759" y="96"/>
                      <a:pt x="752" y="97"/>
                    </a:cubicBezTo>
                    <a:cubicBezTo>
                      <a:pt x="751" y="90"/>
                      <a:pt x="742" y="92"/>
                      <a:pt x="738" y="88"/>
                    </a:cubicBezTo>
                    <a:cubicBezTo>
                      <a:pt x="729" y="93"/>
                      <a:pt x="713" y="81"/>
                      <a:pt x="708" y="90"/>
                    </a:cubicBezTo>
                    <a:cubicBezTo>
                      <a:pt x="708" y="93"/>
                      <a:pt x="712" y="92"/>
                      <a:pt x="712" y="95"/>
                    </a:cubicBezTo>
                    <a:cubicBezTo>
                      <a:pt x="709" y="96"/>
                      <a:pt x="709" y="98"/>
                      <a:pt x="706" y="98"/>
                    </a:cubicBezTo>
                    <a:cubicBezTo>
                      <a:pt x="706" y="102"/>
                      <a:pt x="708" y="104"/>
                      <a:pt x="709" y="107"/>
                    </a:cubicBezTo>
                    <a:cubicBezTo>
                      <a:pt x="704" y="109"/>
                      <a:pt x="700" y="113"/>
                      <a:pt x="696" y="116"/>
                    </a:cubicBezTo>
                    <a:cubicBezTo>
                      <a:pt x="698" y="120"/>
                      <a:pt x="704" y="120"/>
                      <a:pt x="707" y="123"/>
                    </a:cubicBezTo>
                    <a:cubicBezTo>
                      <a:pt x="713" y="143"/>
                      <a:pt x="691" y="149"/>
                      <a:pt x="672" y="150"/>
                    </a:cubicBezTo>
                    <a:cubicBezTo>
                      <a:pt x="670" y="154"/>
                      <a:pt x="675" y="156"/>
                      <a:pt x="675" y="161"/>
                    </a:cubicBezTo>
                    <a:cubicBezTo>
                      <a:pt x="673" y="165"/>
                      <a:pt x="671" y="171"/>
                      <a:pt x="673" y="178"/>
                    </a:cubicBezTo>
                    <a:cubicBezTo>
                      <a:pt x="668" y="179"/>
                      <a:pt x="665" y="182"/>
                      <a:pt x="665" y="187"/>
                    </a:cubicBezTo>
                    <a:cubicBezTo>
                      <a:pt x="660" y="180"/>
                      <a:pt x="656" y="190"/>
                      <a:pt x="648" y="188"/>
                    </a:cubicBezTo>
                    <a:cubicBezTo>
                      <a:pt x="647" y="185"/>
                      <a:pt x="651" y="187"/>
                      <a:pt x="650" y="184"/>
                    </a:cubicBezTo>
                    <a:cubicBezTo>
                      <a:pt x="645" y="181"/>
                      <a:pt x="641" y="177"/>
                      <a:pt x="641" y="170"/>
                    </a:cubicBezTo>
                    <a:cubicBezTo>
                      <a:pt x="645" y="165"/>
                      <a:pt x="648" y="156"/>
                      <a:pt x="651" y="149"/>
                    </a:cubicBezTo>
                    <a:cubicBezTo>
                      <a:pt x="644" y="146"/>
                      <a:pt x="634" y="147"/>
                      <a:pt x="624" y="147"/>
                    </a:cubicBezTo>
                    <a:cubicBezTo>
                      <a:pt x="624" y="141"/>
                      <a:pt x="614" y="143"/>
                      <a:pt x="610" y="140"/>
                    </a:cubicBezTo>
                    <a:cubicBezTo>
                      <a:pt x="607" y="128"/>
                      <a:pt x="588" y="131"/>
                      <a:pt x="575" y="129"/>
                    </a:cubicBezTo>
                    <a:cubicBezTo>
                      <a:pt x="576" y="125"/>
                      <a:pt x="580" y="119"/>
                      <a:pt x="579" y="115"/>
                    </a:cubicBezTo>
                    <a:cubicBezTo>
                      <a:pt x="576" y="115"/>
                      <a:pt x="571" y="117"/>
                      <a:pt x="569" y="114"/>
                    </a:cubicBezTo>
                    <a:cubicBezTo>
                      <a:pt x="574" y="106"/>
                      <a:pt x="585" y="100"/>
                      <a:pt x="594" y="94"/>
                    </a:cubicBezTo>
                    <a:cubicBezTo>
                      <a:pt x="604" y="89"/>
                      <a:pt x="615" y="84"/>
                      <a:pt x="628" y="83"/>
                    </a:cubicBezTo>
                    <a:cubicBezTo>
                      <a:pt x="629" y="80"/>
                      <a:pt x="625" y="81"/>
                      <a:pt x="627" y="79"/>
                    </a:cubicBezTo>
                    <a:cubicBezTo>
                      <a:pt x="635" y="77"/>
                      <a:pt x="649" y="74"/>
                      <a:pt x="658" y="73"/>
                    </a:cubicBezTo>
                    <a:cubicBezTo>
                      <a:pt x="659" y="77"/>
                      <a:pt x="653" y="74"/>
                      <a:pt x="654" y="78"/>
                    </a:cubicBezTo>
                    <a:cubicBezTo>
                      <a:pt x="661" y="79"/>
                      <a:pt x="670" y="86"/>
                      <a:pt x="675" y="78"/>
                    </a:cubicBezTo>
                    <a:cubicBezTo>
                      <a:pt x="685" y="77"/>
                      <a:pt x="695" y="85"/>
                      <a:pt x="702" y="80"/>
                    </a:cubicBezTo>
                    <a:cubicBezTo>
                      <a:pt x="692" y="76"/>
                      <a:pt x="681" y="69"/>
                      <a:pt x="673" y="66"/>
                    </a:cubicBezTo>
                    <a:cubicBezTo>
                      <a:pt x="675" y="66"/>
                      <a:pt x="678" y="67"/>
                      <a:pt x="677" y="65"/>
                    </a:cubicBezTo>
                    <a:cubicBezTo>
                      <a:pt x="675" y="62"/>
                      <a:pt x="674" y="65"/>
                      <a:pt x="670" y="65"/>
                    </a:cubicBezTo>
                    <a:cubicBezTo>
                      <a:pt x="672" y="62"/>
                      <a:pt x="666" y="62"/>
                      <a:pt x="669" y="61"/>
                    </a:cubicBezTo>
                    <a:cubicBezTo>
                      <a:pt x="681" y="62"/>
                      <a:pt x="690" y="64"/>
                      <a:pt x="698" y="56"/>
                    </a:cubicBezTo>
                    <a:cubicBezTo>
                      <a:pt x="697" y="53"/>
                      <a:pt x="693" y="54"/>
                      <a:pt x="693" y="50"/>
                    </a:cubicBezTo>
                    <a:cubicBezTo>
                      <a:pt x="696" y="50"/>
                      <a:pt x="699" y="51"/>
                      <a:pt x="699" y="48"/>
                    </a:cubicBezTo>
                    <a:cubicBezTo>
                      <a:pt x="697" y="46"/>
                      <a:pt x="695" y="46"/>
                      <a:pt x="693" y="43"/>
                    </a:cubicBezTo>
                    <a:cubicBezTo>
                      <a:pt x="698" y="41"/>
                      <a:pt x="706" y="42"/>
                      <a:pt x="711" y="43"/>
                    </a:cubicBezTo>
                    <a:cubicBezTo>
                      <a:pt x="712" y="41"/>
                      <a:pt x="707" y="40"/>
                      <a:pt x="710" y="40"/>
                    </a:cubicBezTo>
                    <a:cubicBezTo>
                      <a:pt x="720" y="46"/>
                      <a:pt x="737" y="46"/>
                      <a:pt x="742" y="58"/>
                    </a:cubicBezTo>
                    <a:cubicBezTo>
                      <a:pt x="740" y="61"/>
                      <a:pt x="736" y="61"/>
                      <a:pt x="734" y="64"/>
                    </a:cubicBezTo>
                    <a:cubicBezTo>
                      <a:pt x="735" y="65"/>
                      <a:pt x="737" y="64"/>
                      <a:pt x="737" y="66"/>
                    </a:cubicBezTo>
                    <a:cubicBezTo>
                      <a:pt x="729" y="72"/>
                      <a:pt x="718" y="64"/>
                      <a:pt x="712" y="71"/>
                    </a:cubicBezTo>
                    <a:cubicBezTo>
                      <a:pt x="716" y="81"/>
                      <a:pt x="728" y="72"/>
                      <a:pt x="736" y="73"/>
                    </a:cubicBezTo>
                    <a:cubicBezTo>
                      <a:pt x="746" y="75"/>
                      <a:pt x="752" y="85"/>
                      <a:pt x="760" y="89"/>
                    </a:cubicBezTo>
                    <a:cubicBezTo>
                      <a:pt x="762" y="89"/>
                      <a:pt x="759" y="84"/>
                      <a:pt x="762" y="86"/>
                    </a:cubicBezTo>
                    <a:cubicBezTo>
                      <a:pt x="769" y="90"/>
                      <a:pt x="780" y="90"/>
                      <a:pt x="787" y="93"/>
                    </a:cubicBezTo>
                    <a:cubicBezTo>
                      <a:pt x="787" y="85"/>
                      <a:pt x="771" y="86"/>
                      <a:pt x="771" y="80"/>
                    </a:cubicBezTo>
                    <a:cubicBezTo>
                      <a:pt x="778" y="81"/>
                      <a:pt x="786" y="88"/>
                      <a:pt x="792" y="85"/>
                    </a:cubicBezTo>
                    <a:cubicBezTo>
                      <a:pt x="788" y="83"/>
                      <a:pt x="792" y="83"/>
                      <a:pt x="792" y="80"/>
                    </a:cubicBezTo>
                    <a:cubicBezTo>
                      <a:pt x="785" y="73"/>
                      <a:pt x="774" y="71"/>
                      <a:pt x="766" y="65"/>
                    </a:cubicBezTo>
                    <a:cubicBezTo>
                      <a:pt x="769" y="64"/>
                      <a:pt x="769" y="67"/>
                      <a:pt x="772" y="66"/>
                    </a:cubicBezTo>
                    <a:cubicBezTo>
                      <a:pt x="773" y="64"/>
                      <a:pt x="768" y="63"/>
                      <a:pt x="771" y="63"/>
                    </a:cubicBezTo>
                    <a:cubicBezTo>
                      <a:pt x="781" y="63"/>
                      <a:pt x="785" y="71"/>
                      <a:pt x="794" y="73"/>
                    </a:cubicBezTo>
                    <a:cubicBezTo>
                      <a:pt x="797" y="72"/>
                      <a:pt x="791" y="69"/>
                      <a:pt x="794" y="67"/>
                    </a:cubicBezTo>
                    <a:cubicBezTo>
                      <a:pt x="795" y="67"/>
                      <a:pt x="795" y="69"/>
                      <a:pt x="797" y="68"/>
                    </a:cubicBezTo>
                    <a:cubicBezTo>
                      <a:pt x="796" y="66"/>
                      <a:pt x="795" y="64"/>
                      <a:pt x="800" y="65"/>
                    </a:cubicBezTo>
                    <a:cubicBezTo>
                      <a:pt x="791" y="56"/>
                      <a:pt x="771" y="57"/>
                      <a:pt x="761" y="49"/>
                    </a:cubicBezTo>
                    <a:cubicBezTo>
                      <a:pt x="760" y="46"/>
                      <a:pt x="766" y="50"/>
                      <a:pt x="765" y="47"/>
                    </a:cubicBezTo>
                    <a:cubicBezTo>
                      <a:pt x="762" y="44"/>
                      <a:pt x="757" y="44"/>
                      <a:pt x="752" y="42"/>
                    </a:cubicBezTo>
                    <a:cubicBezTo>
                      <a:pt x="753" y="42"/>
                      <a:pt x="757" y="44"/>
                      <a:pt x="757" y="41"/>
                    </a:cubicBezTo>
                    <a:cubicBezTo>
                      <a:pt x="745" y="40"/>
                      <a:pt x="742" y="35"/>
                      <a:pt x="727" y="35"/>
                    </a:cubicBezTo>
                    <a:cubicBezTo>
                      <a:pt x="727" y="31"/>
                      <a:pt x="718" y="31"/>
                      <a:pt x="714" y="26"/>
                    </a:cubicBezTo>
                    <a:cubicBezTo>
                      <a:pt x="705" y="28"/>
                      <a:pt x="696" y="23"/>
                      <a:pt x="689" y="27"/>
                    </a:cubicBezTo>
                    <a:cubicBezTo>
                      <a:pt x="679" y="22"/>
                      <a:pt x="665" y="27"/>
                      <a:pt x="661" y="34"/>
                    </a:cubicBezTo>
                    <a:cubicBezTo>
                      <a:pt x="662" y="36"/>
                      <a:pt x="668" y="33"/>
                      <a:pt x="668" y="37"/>
                    </a:cubicBezTo>
                    <a:cubicBezTo>
                      <a:pt x="667" y="37"/>
                      <a:pt x="663" y="35"/>
                      <a:pt x="664" y="39"/>
                    </a:cubicBezTo>
                    <a:cubicBezTo>
                      <a:pt x="669" y="42"/>
                      <a:pt x="677" y="38"/>
                      <a:pt x="682" y="42"/>
                    </a:cubicBezTo>
                    <a:cubicBezTo>
                      <a:pt x="679" y="46"/>
                      <a:pt x="667" y="62"/>
                      <a:pt x="661" y="52"/>
                    </a:cubicBezTo>
                    <a:cubicBezTo>
                      <a:pt x="661" y="51"/>
                      <a:pt x="664" y="51"/>
                      <a:pt x="665" y="50"/>
                    </a:cubicBezTo>
                    <a:cubicBezTo>
                      <a:pt x="664" y="43"/>
                      <a:pt x="658" y="47"/>
                      <a:pt x="652" y="47"/>
                    </a:cubicBezTo>
                    <a:cubicBezTo>
                      <a:pt x="653" y="45"/>
                      <a:pt x="655" y="45"/>
                      <a:pt x="653" y="43"/>
                    </a:cubicBezTo>
                    <a:cubicBezTo>
                      <a:pt x="650" y="42"/>
                      <a:pt x="648" y="44"/>
                      <a:pt x="646" y="42"/>
                    </a:cubicBezTo>
                    <a:cubicBezTo>
                      <a:pt x="647" y="41"/>
                      <a:pt x="650" y="41"/>
                      <a:pt x="652" y="41"/>
                    </a:cubicBezTo>
                    <a:cubicBezTo>
                      <a:pt x="650" y="39"/>
                      <a:pt x="647" y="37"/>
                      <a:pt x="647" y="33"/>
                    </a:cubicBezTo>
                    <a:cubicBezTo>
                      <a:pt x="641" y="30"/>
                      <a:pt x="635" y="34"/>
                      <a:pt x="629" y="35"/>
                    </a:cubicBezTo>
                    <a:cubicBezTo>
                      <a:pt x="631" y="40"/>
                      <a:pt x="628" y="37"/>
                      <a:pt x="627" y="41"/>
                    </a:cubicBezTo>
                    <a:cubicBezTo>
                      <a:pt x="629" y="43"/>
                      <a:pt x="633" y="43"/>
                      <a:pt x="635" y="44"/>
                    </a:cubicBezTo>
                    <a:cubicBezTo>
                      <a:pt x="633" y="47"/>
                      <a:pt x="631" y="46"/>
                      <a:pt x="635" y="48"/>
                    </a:cubicBezTo>
                    <a:cubicBezTo>
                      <a:pt x="627" y="51"/>
                      <a:pt x="622" y="50"/>
                      <a:pt x="617" y="55"/>
                    </a:cubicBezTo>
                    <a:cubicBezTo>
                      <a:pt x="618" y="51"/>
                      <a:pt x="619" y="51"/>
                      <a:pt x="618" y="49"/>
                    </a:cubicBezTo>
                    <a:cubicBezTo>
                      <a:pt x="621" y="49"/>
                      <a:pt x="625" y="50"/>
                      <a:pt x="626" y="48"/>
                    </a:cubicBezTo>
                    <a:cubicBezTo>
                      <a:pt x="624" y="40"/>
                      <a:pt x="613" y="42"/>
                      <a:pt x="607" y="44"/>
                    </a:cubicBezTo>
                    <a:cubicBezTo>
                      <a:pt x="606" y="48"/>
                      <a:pt x="612" y="46"/>
                      <a:pt x="613" y="48"/>
                    </a:cubicBezTo>
                    <a:cubicBezTo>
                      <a:pt x="595" y="58"/>
                      <a:pt x="576" y="46"/>
                      <a:pt x="554" y="50"/>
                    </a:cubicBezTo>
                    <a:cubicBezTo>
                      <a:pt x="551" y="53"/>
                      <a:pt x="548" y="60"/>
                      <a:pt x="544" y="58"/>
                    </a:cubicBezTo>
                    <a:cubicBezTo>
                      <a:pt x="544" y="56"/>
                      <a:pt x="548" y="57"/>
                      <a:pt x="548" y="55"/>
                    </a:cubicBezTo>
                    <a:cubicBezTo>
                      <a:pt x="542" y="46"/>
                      <a:pt x="524" y="57"/>
                      <a:pt x="515" y="51"/>
                    </a:cubicBezTo>
                    <a:cubicBezTo>
                      <a:pt x="518" y="51"/>
                      <a:pt x="522" y="51"/>
                      <a:pt x="524" y="50"/>
                    </a:cubicBezTo>
                    <a:cubicBezTo>
                      <a:pt x="523" y="44"/>
                      <a:pt x="516" y="47"/>
                      <a:pt x="511" y="46"/>
                    </a:cubicBezTo>
                    <a:cubicBezTo>
                      <a:pt x="500" y="45"/>
                      <a:pt x="493" y="39"/>
                      <a:pt x="484" y="44"/>
                    </a:cubicBezTo>
                    <a:cubicBezTo>
                      <a:pt x="492" y="37"/>
                      <a:pt x="479" y="44"/>
                      <a:pt x="474" y="45"/>
                    </a:cubicBezTo>
                    <a:cubicBezTo>
                      <a:pt x="474" y="42"/>
                      <a:pt x="478" y="43"/>
                      <a:pt x="477" y="39"/>
                    </a:cubicBezTo>
                    <a:cubicBezTo>
                      <a:pt x="472" y="39"/>
                      <a:pt x="468" y="42"/>
                      <a:pt x="463" y="42"/>
                    </a:cubicBezTo>
                    <a:cubicBezTo>
                      <a:pt x="461" y="37"/>
                      <a:pt x="444" y="46"/>
                      <a:pt x="436" y="45"/>
                    </a:cubicBezTo>
                    <a:cubicBezTo>
                      <a:pt x="434" y="45"/>
                      <a:pt x="434" y="43"/>
                      <a:pt x="432" y="43"/>
                    </a:cubicBezTo>
                    <a:cubicBezTo>
                      <a:pt x="426" y="44"/>
                      <a:pt x="420" y="50"/>
                      <a:pt x="414" y="48"/>
                    </a:cubicBezTo>
                    <a:cubicBezTo>
                      <a:pt x="413" y="47"/>
                      <a:pt x="411" y="46"/>
                      <a:pt x="413" y="44"/>
                    </a:cubicBezTo>
                    <a:cubicBezTo>
                      <a:pt x="398" y="43"/>
                      <a:pt x="389" y="41"/>
                      <a:pt x="375" y="41"/>
                    </a:cubicBezTo>
                    <a:cubicBezTo>
                      <a:pt x="371" y="35"/>
                      <a:pt x="365" y="39"/>
                      <a:pt x="358" y="41"/>
                    </a:cubicBezTo>
                    <a:cubicBezTo>
                      <a:pt x="350" y="42"/>
                      <a:pt x="345" y="42"/>
                      <a:pt x="339" y="43"/>
                    </a:cubicBezTo>
                    <a:cubicBezTo>
                      <a:pt x="317" y="48"/>
                      <a:pt x="288" y="53"/>
                      <a:pt x="279" y="62"/>
                    </a:cubicBezTo>
                    <a:cubicBezTo>
                      <a:pt x="279" y="61"/>
                      <a:pt x="281" y="62"/>
                      <a:pt x="281" y="63"/>
                    </a:cubicBezTo>
                    <a:cubicBezTo>
                      <a:pt x="280" y="66"/>
                      <a:pt x="269" y="67"/>
                      <a:pt x="263" y="68"/>
                    </a:cubicBezTo>
                    <a:cubicBezTo>
                      <a:pt x="263" y="67"/>
                      <a:pt x="266" y="68"/>
                      <a:pt x="265" y="65"/>
                    </a:cubicBezTo>
                    <a:cubicBezTo>
                      <a:pt x="251" y="68"/>
                      <a:pt x="238" y="71"/>
                      <a:pt x="229" y="79"/>
                    </a:cubicBezTo>
                    <a:cubicBezTo>
                      <a:pt x="236" y="81"/>
                      <a:pt x="241" y="76"/>
                      <a:pt x="247" y="78"/>
                    </a:cubicBezTo>
                    <a:cubicBezTo>
                      <a:pt x="221" y="88"/>
                      <a:pt x="192" y="89"/>
                      <a:pt x="171" y="107"/>
                    </a:cubicBezTo>
                    <a:cubicBezTo>
                      <a:pt x="167" y="106"/>
                      <a:pt x="161" y="111"/>
                      <a:pt x="158" y="113"/>
                    </a:cubicBezTo>
                    <a:cubicBezTo>
                      <a:pt x="160" y="115"/>
                      <a:pt x="162" y="111"/>
                      <a:pt x="162" y="113"/>
                    </a:cubicBezTo>
                    <a:cubicBezTo>
                      <a:pt x="157" y="116"/>
                      <a:pt x="147" y="118"/>
                      <a:pt x="147" y="123"/>
                    </a:cubicBezTo>
                    <a:cubicBezTo>
                      <a:pt x="149" y="122"/>
                      <a:pt x="151" y="120"/>
                      <a:pt x="154" y="120"/>
                    </a:cubicBezTo>
                    <a:cubicBezTo>
                      <a:pt x="154" y="122"/>
                      <a:pt x="149" y="123"/>
                      <a:pt x="152" y="124"/>
                    </a:cubicBezTo>
                    <a:cubicBezTo>
                      <a:pt x="153" y="123"/>
                      <a:pt x="157" y="121"/>
                      <a:pt x="158" y="123"/>
                    </a:cubicBezTo>
                    <a:cubicBezTo>
                      <a:pt x="135" y="135"/>
                      <a:pt x="107" y="143"/>
                      <a:pt x="84" y="155"/>
                    </a:cubicBezTo>
                    <a:cubicBezTo>
                      <a:pt x="90" y="151"/>
                      <a:pt x="98" y="151"/>
                      <a:pt x="105" y="149"/>
                    </a:cubicBezTo>
                    <a:cubicBezTo>
                      <a:pt x="123" y="143"/>
                      <a:pt x="141" y="130"/>
                      <a:pt x="160" y="129"/>
                    </a:cubicBezTo>
                    <a:cubicBezTo>
                      <a:pt x="155" y="131"/>
                      <a:pt x="147" y="131"/>
                      <a:pt x="143" y="137"/>
                    </a:cubicBezTo>
                    <a:cubicBezTo>
                      <a:pt x="156" y="134"/>
                      <a:pt x="166" y="129"/>
                      <a:pt x="175" y="123"/>
                    </a:cubicBezTo>
                    <a:cubicBezTo>
                      <a:pt x="169" y="123"/>
                      <a:pt x="166" y="130"/>
                      <a:pt x="161" y="127"/>
                    </a:cubicBezTo>
                    <a:cubicBezTo>
                      <a:pt x="175" y="122"/>
                      <a:pt x="186" y="114"/>
                      <a:pt x="202" y="111"/>
                    </a:cubicBezTo>
                    <a:cubicBezTo>
                      <a:pt x="201" y="115"/>
                      <a:pt x="193" y="112"/>
                      <a:pt x="192" y="116"/>
                    </a:cubicBezTo>
                    <a:cubicBezTo>
                      <a:pt x="210" y="113"/>
                      <a:pt x="228" y="104"/>
                      <a:pt x="244" y="102"/>
                    </a:cubicBezTo>
                    <a:cubicBezTo>
                      <a:pt x="243" y="104"/>
                      <a:pt x="240" y="105"/>
                      <a:pt x="241" y="109"/>
                    </a:cubicBezTo>
                    <a:cubicBezTo>
                      <a:pt x="248" y="108"/>
                      <a:pt x="253" y="109"/>
                      <a:pt x="257" y="112"/>
                    </a:cubicBezTo>
                    <a:cubicBezTo>
                      <a:pt x="254" y="114"/>
                      <a:pt x="252" y="118"/>
                      <a:pt x="251" y="122"/>
                    </a:cubicBezTo>
                    <a:cubicBezTo>
                      <a:pt x="257" y="123"/>
                      <a:pt x="258" y="118"/>
                      <a:pt x="262" y="117"/>
                    </a:cubicBezTo>
                    <a:cubicBezTo>
                      <a:pt x="265" y="120"/>
                      <a:pt x="261" y="119"/>
                      <a:pt x="261" y="122"/>
                    </a:cubicBezTo>
                    <a:cubicBezTo>
                      <a:pt x="264" y="123"/>
                      <a:pt x="266" y="117"/>
                      <a:pt x="268" y="120"/>
                    </a:cubicBezTo>
                    <a:cubicBezTo>
                      <a:pt x="266" y="125"/>
                      <a:pt x="262" y="129"/>
                      <a:pt x="257" y="130"/>
                    </a:cubicBezTo>
                    <a:cubicBezTo>
                      <a:pt x="258" y="127"/>
                      <a:pt x="263" y="127"/>
                      <a:pt x="264" y="123"/>
                    </a:cubicBezTo>
                    <a:cubicBezTo>
                      <a:pt x="259" y="124"/>
                      <a:pt x="258" y="126"/>
                      <a:pt x="256" y="123"/>
                    </a:cubicBezTo>
                    <a:cubicBezTo>
                      <a:pt x="248" y="124"/>
                      <a:pt x="251" y="129"/>
                      <a:pt x="249" y="132"/>
                    </a:cubicBezTo>
                    <a:cubicBezTo>
                      <a:pt x="251" y="133"/>
                      <a:pt x="253" y="129"/>
                      <a:pt x="255" y="132"/>
                    </a:cubicBezTo>
                    <a:cubicBezTo>
                      <a:pt x="254" y="138"/>
                      <a:pt x="246" y="138"/>
                      <a:pt x="245" y="143"/>
                    </a:cubicBezTo>
                    <a:cubicBezTo>
                      <a:pt x="246" y="143"/>
                      <a:pt x="248" y="143"/>
                      <a:pt x="248" y="144"/>
                    </a:cubicBezTo>
                    <a:cubicBezTo>
                      <a:pt x="245" y="143"/>
                      <a:pt x="246" y="147"/>
                      <a:pt x="243" y="146"/>
                    </a:cubicBezTo>
                    <a:cubicBezTo>
                      <a:pt x="240" y="146"/>
                      <a:pt x="245" y="144"/>
                      <a:pt x="241" y="144"/>
                    </a:cubicBezTo>
                    <a:cubicBezTo>
                      <a:pt x="237" y="145"/>
                      <a:pt x="235" y="149"/>
                      <a:pt x="232" y="150"/>
                    </a:cubicBezTo>
                    <a:cubicBezTo>
                      <a:pt x="232" y="156"/>
                      <a:pt x="232" y="156"/>
                      <a:pt x="232" y="156"/>
                    </a:cubicBezTo>
                    <a:cubicBezTo>
                      <a:pt x="228" y="159"/>
                      <a:pt x="223" y="162"/>
                      <a:pt x="220" y="165"/>
                    </a:cubicBezTo>
                    <a:cubicBezTo>
                      <a:pt x="216" y="165"/>
                      <a:pt x="212" y="165"/>
                      <a:pt x="212" y="170"/>
                    </a:cubicBezTo>
                    <a:cubicBezTo>
                      <a:pt x="217" y="170"/>
                      <a:pt x="219" y="168"/>
                      <a:pt x="223" y="167"/>
                    </a:cubicBezTo>
                    <a:cubicBezTo>
                      <a:pt x="217" y="175"/>
                      <a:pt x="212" y="180"/>
                      <a:pt x="203" y="186"/>
                    </a:cubicBezTo>
                    <a:cubicBezTo>
                      <a:pt x="200" y="188"/>
                      <a:pt x="195" y="187"/>
                      <a:pt x="196" y="192"/>
                    </a:cubicBezTo>
                    <a:cubicBezTo>
                      <a:pt x="199" y="195"/>
                      <a:pt x="200" y="190"/>
                      <a:pt x="205" y="191"/>
                    </a:cubicBezTo>
                    <a:cubicBezTo>
                      <a:pt x="203" y="198"/>
                      <a:pt x="205" y="199"/>
                      <a:pt x="201" y="205"/>
                    </a:cubicBezTo>
                    <a:cubicBezTo>
                      <a:pt x="206" y="204"/>
                      <a:pt x="201" y="208"/>
                      <a:pt x="205" y="209"/>
                    </a:cubicBezTo>
                    <a:cubicBezTo>
                      <a:pt x="196" y="219"/>
                      <a:pt x="189" y="228"/>
                      <a:pt x="176" y="233"/>
                    </a:cubicBezTo>
                    <a:cubicBezTo>
                      <a:pt x="178" y="228"/>
                      <a:pt x="184" y="228"/>
                      <a:pt x="186" y="224"/>
                    </a:cubicBezTo>
                    <a:cubicBezTo>
                      <a:pt x="184" y="224"/>
                      <a:pt x="180" y="225"/>
                      <a:pt x="180" y="222"/>
                    </a:cubicBezTo>
                    <a:cubicBezTo>
                      <a:pt x="184" y="222"/>
                      <a:pt x="189" y="220"/>
                      <a:pt x="193" y="217"/>
                    </a:cubicBezTo>
                    <a:cubicBezTo>
                      <a:pt x="193" y="214"/>
                      <a:pt x="193" y="211"/>
                      <a:pt x="192" y="209"/>
                    </a:cubicBezTo>
                    <a:cubicBezTo>
                      <a:pt x="194" y="205"/>
                      <a:pt x="200" y="203"/>
                      <a:pt x="198" y="198"/>
                    </a:cubicBezTo>
                    <a:cubicBezTo>
                      <a:pt x="196" y="196"/>
                      <a:pt x="194" y="199"/>
                      <a:pt x="192" y="197"/>
                    </a:cubicBezTo>
                    <a:cubicBezTo>
                      <a:pt x="192" y="195"/>
                      <a:pt x="192" y="192"/>
                      <a:pt x="191" y="191"/>
                    </a:cubicBezTo>
                    <a:cubicBezTo>
                      <a:pt x="182" y="192"/>
                      <a:pt x="184" y="199"/>
                      <a:pt x="179" y="202"/>
                    </a:cubicBezTo>
                    <a:cubicBezTo>
                      <a:pt x="182" y="209"/>
                      <a:pt x="176" y="211"/>
                      <a:pt x="178" y="221"/>
                    </a:cubicBezTo>
                    <a:cubicBezTo>
                      <a:pt x="175" y="220"/>
                      <a:pt x="174" y="222"/>
                      <a:pt x="172" y="222"/>
                    </a:cubicBezTo>
                    <a:cubicBezTo>
                      <a:pt x="153" y="247"/>
                      <a:pt x="125" y="263"/>
                      <a:pt x="101" y="283"/>
                    </a:cubicBezTo>
                    <a:cubicBezTo>
                      <a:pt x="87" y="295"/>
                      <a:pt x="77" y="311"/>
                      <a:pt x="60" y="319"/>
                    </a:cubicBezTo>
                    <a:cubicBezTo>
                      <a:pt x="59" y="322"/>
                      <a:pt x="57" y="324"/>
                      <a:pt x="58" y="329"/>
                    </a:cubicBezTo>
                    <a:cubicBezTo>
                      <a:pt x="50" y="334"/>
                      <a:pt x="44" y="342"/>
                      <a:pt x="41" y="353"/>
                    </a:cubicBezTo>
                    <a:cubicBezTo>
                      <a:pt x="43" y="354"/>
                      <a:pt x="45" y="353"/>
                      <a:pt x="45" y="354"/>
                    </a:cubicBezTo>
                    <a:cubicBezTo>
                      <a:pt x="41" y="358"/>
                      <a:pt x="36" y="359"/>
                      <a:pt x="34" y="364"/>
                    </a:cubicBezTo>
                    <a:cubicBezTo>
                      <a:pt x="33" y="367"/>
                      <a:pt x="35" y="368"/>
                      <a:pt x="35" y="370"/>
                    </a:cubicBezTo>
                    <a:cubicBezTo>
                      <a:pt x="27" y="375"/>
                      <a:pt x="24" y="384"/>
                      <a:pt x="25" y="396"/>
                    </a:cubicBezTo>
                    <a:cubicBezTo>
                      <a:pt x="24" y="400"/>
                      <a:pt x="18" y="400"/>
                      <a:pt x="18" y="405"/>
                    </a:cubicBezTo>
                    <a:cubicBezTo>
                      <a:pt x="23" y="405"/>
                      <a:pt x="25" y="409"/>
                      <a:pt x="25" y="413"/>
                    </a:cubicBezTo>
                    <a:cubicBezTo>
                      <a:pt x="32" y="413"/>
                      <a:pt x="32" y="413"/>
                      <a:pt x="32" y="413"/>
                    </a:cubicBezTo>
                    <a:cubicBezTo>
                      <a:pt x="28" y="417"/>
                      <a:pt x="34" y="420"/>
                      <a:pt x="34" y="424"/>
                    </a:cubicBezTo>
                    <a:cubicBezTo>
                      <a:pt x="34" y="428"/>
                      <a:pt x="26" y="433"/>
                      <a:pt x="24" y="442"/>
                    </a:cubicBezTo>
                    <a:cubicBezTo>
                      <a:pt x="21" y="458"/>
                      <a:pt x="15" y="469"/>
                      <a:pt x="13" y="485"/>
                    </a:cubicBezTo>
                    <a:cubicBezTo>
                      <a:pt x="24" y="490"/>
                      <a:pt x="16" y="510"/>
                      <a:pt x="9" y="512"/>
                    </a:cubicBezTo>
                    <a:cubicBezTo>
                      <a:pt x="6" y="512"/>
                      <a:pt x="5" y="510"/>
                      <a:pt x="1" y="510"/>
                    </a:cubicBezTo>
                    <a:cubicBezTo>
                      <a:pt x="0" y="520"/>
                      <a:pt x="6" y="522"/>
                      <a:pt x="8" y="529"/>
                    </a:cubicBezTo>
                    <a:cubicBezTo>
                      <a:pt x="10" y="530"/>
                      <a:pt x="12" y="526"/>
                      <a:pt x="14" y="529"/>
                    </a:cubicBezTo>
                    <a:cubicBezTo>
                      <a:pt x="12" y="537"/>
                      <a:pt x="16" y="540"/>
                      <a:pt x="15" y="546"/>
                    </a:cubicBezTo>
                    <a:cubicBezTo>
                      <a:pt x="14" y="550"/>
                      <a:pt x="8" y="553"/>
                      <a:pt x="8" y="557"/>
                    </a:cubicBezTo>
                    <a:cubicBezTo>
                      <a:pt x="7" y="569"/>
                      <a:pt x="25" y="583"/>
                      <a:pt x="17" y="595"/>
                    </a:cubicBezTo>
                    <a:cubicBezTo>
                      <a:pt x="28" y="602"/>
                      <a:pt x="34" y="582"/>
                      <a:pt x="29" y="572"/>
                    </a:cubicBezTo>
                    <a:cubicBezTo>
                      <a:pt x="26" y="572"/>
                      <a:pt x="24" y="571"/>
                      <a:pt x="23" y="569"/>
                    </a:cubicBezTo>
                    <a:cubicBezTo>
                      <a:pt x="26" y="556"/>
                      <a:pt x="26" y="545"/>
                      <a:pt x="31" y="533"/>
                    </a:cubicBezTo>
                    <a:cubicBezTo>
                      <a:pt x="30" y="531"/>
                      <a:pt x="27" y="531"/>
                      <a:pt x="26" y="528"/>
                    </a:cubicBezTo>
                    <a:cubicBezTo>
                      <a:pt x="29" y="510"/>
                      <a:pt x="31" y="494"/>
                      <a:pt x="29" y="473"/>
                    </a:cubicBezTo>
                    <a:cubicBezTo>
                      <a:pt x="36" y="467"/>
                      <a:pt x="37" y="455"/>
                      <a:pt x="44" y="449"/>
                    </a:cubicBezTo>
                    <a:cubicBezTo>
                      <a:pt x="45" y="453"/>
                      <a:pt x="47" y="455"/>
                      <a:pt x="52" y="454"/>
                    </a:cubicBezTo>
                    <a:cubicBezTo>
                      <a:pt x="51" y="458"/>
                      <a:pt x="54" y="458"/>
                      <a:pt x="55" y="460"/>
                    </a:cubicBezTo>
                    <a:cubicBezTo>
                      <a:pt x="48" y="474"/>
                      <a:pt x="43" y="495"/>
                      <a:pt x="45" y="513"/>
                    </a:cubicBezTo>
                    <a:cubicBezTo>
                      <a:pt x="46" y="515"/>
                      <a:pt x="50" y="513"/>
                      <a:pt x="50" y="515"/>
                    </a:cubicBezTo>
                    <a:cubicBezTo>
                      <a:pt x="45" y="523"/>
                      <a:pt x="53" y="531"/>
                      <a:pt x="58" y="535"/>
                    </a:cubicBezTo>
                    <a:cubicBezTo>
                      <a:pt x="58" y="544"/>
                      <a:pt x="47" y="542"/>
                      <a:pt x="47" y="551"/>
                    </a:cubicBezTo>
                    <a:cubicBezTo>
                      <a:pt x="53" y="553"/>
                      <a:pt x="54" y="560"/>
                      <a:pt x="60" y="562"/>
                    </a:cubicBezTo>
                    <a:cubicBezTo>
                      <a:pt x="59" y="566"/>
                      <a:pt x="55" y="566"/>
                      <a:pt x="56" y="570"/>
                    </a:cubicBezTo>
                    <a:cubicBezTo>
                      <a:pt x="56" y="573"/>
                      <a:pt x="61" y="570"/>
                      <a:pt x="61" y="573"/>
                    </a:cubicBezTo>
                    <a:cubicBezTo>
                      <a:pt x="63" y="587"/>
                      <a:pt x="77" y="601"/>
                      <a:pt x="68" y="617"/>
                    </a:cubicBezTo>
                    <a:cubicBezTo>
                      <a:pt x="69" y="620"/>
                      <a:pt x="70" y="624"/>
                      <a:pt x="71" y="627"/>
                    </a:cubicBezTo>
                    <a:cubicBezTo>
                      <a:pt x="65" y="630"/>
                      <a:pt x="65" y="639"/>
                      <a:pt x="58" y="641"/>
                    </a:cubicBezTo>
                    <a:cubicBezTo>
                      <a:pt x="56" y="646"/>
                      <a:pt x="55" y="657"/>
                      <a:pt x="57" y="663"/>
                    </a:cubicBezTo>
                    <a:cubicBezTo>
                      <a:pt x="69" y="665"/>
                      <a:pt x="76" y="673"/>
                      <a:pt x="78" y="686"/>
                    </a:cubicBezTo>
                    <a:cubicBezTo>
                      <a:pt x="83" y="690"/>
                      <a:pt x="88" y="686"/>
                      <a:pt x="93" y="689"/>
                    </a:cubicBezTo>
                    <a:cubicBezTo>
                      <a:pt x="100" y="691"/>
                      <a:pt x="100" y="699"/>
                      <a:pt x="104" y="704"/>
                    </a:cubicBezTo>
                    <a:cubicBezTo>
                      <a:pt x="112" y="714"/>
                      <a:pt x="124" y="712"/>
                      <a:pt x="137" y="718"/>
                    </a:cubicBezTo>
                    <a:cubicBezTo>
                      <a:pt x="140" y="726"/>
                      <a:pt x="148" y="728"/>
                      <a:pt x="152" y="734"/>
                    </a:cubicBezTo>
                    <a:cubicBezTo>
                      <a:pt x="156" y="731"/>
                      <a:pt x="160" y="734"/>
                      <a:pt x="165" y="734"/>
                    </a:cubicBezTo>
                    <a:cubicBezTo>
                      <a:pt x="167" y="736"/>
                      <a:pt x="167" y="738"/>
                      <a:pt x="168" y="740"/>
                    </a:cubicBezTo>
                    <a:cubicBezTo>
                      <a:pt x="184" y="743"/>
                      <a:pt x="193" y="730"/>
                      <a:pt x="210" y="731"/>
                    </a:cubicBezTo>
                    <a:cubicBezTo>
                      <a:pt x="218" y="741"/>
                      <a:pt x="233" y="745"/>
                      <a:pt x="237" y="758"/>
                    </a:cubicBezTo>
                    <a:cubicBezTo>
                      <a:pt x="239" y="764"/>
                      <a:pt x="239" y="767"/>
                      <a:pt x="242" y="770"/>
                    </a:cubicBezTo>
                    <a:cubicBezTo>
                      <a:pt x="248" y="771"/>
                      <a:pt x="251" y="774"/>
                      <a:pt x="254" y="778"/>
                    </a:cubicBezTo>
                    <a:cubicBezTo>
                      <a:pt x="271" y="775"/>
                      <a:pt x="273" y="787"/>
                      <a:pt x="285" y="788"/>
                    </a:cubicBezTo>
                    <a:cubicBezTo>
                      <a:pt x="293" y="789"/>
                      <a:pt x="294" y="792"/>
                      <a:pt x="299" y="793"/>
                    </a:cubicBezTo>
                    <a:cubicBezTo>
                      <a:pt x="303" y="794"/>
                      <a:pt x="308" y="793"/>
                      <a:pt x="312" y="795"/>
                    </a:cubicBezTo>
                    <a:cubicBezTo>
                      <a:pt x="314" y="792"/>
                      <a:pt x="322" y="789"/>
                      <a:pt x="325" y="793"/>
                    </a:cubicBezTo>
                    <a:cubicBezTo>
                      <a:pt x="326" y="798"/>
                      <a:pt x="322" y="798"/>
                      <a:pt x="320" y="799"/>
                    </a:cubicBezTo>
                    <a:cubicBezTo>
                      <a:pt x="331" y="808"/>
                      <a:pt x="333" y="826"/>
                      <a:pt x="347" y="833"/>
                    </a:cubicBezTo>
                    <a:cubicBezTo>
                      <a:pt x="347" y="838"/>
                      <a:pt x="346" y="840"/>
                      <a:pt x="348" y="844"/>
                    </a:cubicBezTo>
                    <a:cubicBezTo>
                      <a:pt x="334" y="853"/>
                      <a:pt x="354" y="861"/>
                      <a:pt x="361" y="864"/>
                    </a:cubicBezTo>
                    <a:cubicBezTo>
                      <a:pt x="364" y="863"/>
                      <a:pt x="362" y="857"/>
                      <a:pt x="365" y="857"/>
                    </a:cubicBezTo>
                    <a:cubicBezTo>
                      <a:pt x="367" y="857"/>
                      <a:pt x="367" y="861"/>
                      <a:pt x="367" y="864"/>
                    </a:cubicBezTo>
                    <a:cubicBezTo>
                      <a:pt x="369" y="866"/>
                      <a:pt x="373" y="868"/>
                      <a:pt x="377" y="867"/>
                    </a:cubicBezTo>
                    <a:cubicBezTo>
                      <a:pt x="384" y="871"/>
                      <a:pt x="380" y="879"/>
                      <a:pt x="383" y="883"/>
                    </a:cubicBezTo>
                    <a:cubicBezTo>
                      <a:pt x="387" y="889"/>
                      <a:pt x="404" y="890"/>
                      <a:pt x="410" y="889"/>
                    </a:cubicBezTo>
                    <a:cubicBezTo>
                      <a:pt x="414" y="894"/>
                      <a:pt x="423" y="893"/>
                      <a:pt x="422" y="902"/>
                    </a:cubicBezTo>
                    <a:cubicBezTo>
                      <a:pt x="428" y="905"/>
                      <a:pt x="431" y="900"/>
                      <a:pt x="435" y="898"/>
                    </a:cubicBezTo>
                    <a:cubicBezTo>
                      <a:pt x="436" y="901"/>
                      <a:pt x="437" y="906"/>
                      <a:pt x="437" y="910"/>
                    </a:cubicBezTo>
                    <a:cubicBezTo>
                      <a:pt x="443" y="915"/>
                      <a:pt x="449" y="909"/>
                      <a:pt x="454" y="908"/>
                    </a:cubicBezTo>
                    <a:cubicBezTo>
                      <a:pt x="454" y="901"/>
                      <a:pt x="445" y="902"/>
                      <a:pt x="445" y="895"/>
                    </a:cubicBezTo>
                    <a:cubicBezTo>
                      <a:pt x="447" y="890"/>
                      <a:pt x="452" y="891"/>
                      <a:pt x="457" y="888"/>
                    </a:cubicBezTo>
                    <a:cubicBezTo>
                      <a:pt x="463" y="885"/>
                      <a:pt x="465" y="879"/>
                      <a:pt x="470" y="879"/>
                    </a:cubicBezTo>
                    <a:cubicBezTo>
                      <a:pt x="479" y="877"/>
                      <a:pt x="484" y="885"/>
                      <a:pt x="492" y="890"/>
                    </a:cubicBezTo>
                    <a:cubicBezTo>
                      <a:pt x="487" y="909"/>
                      <a:pt x="500" y="914"/>
                      <a:pt x="505" y="926"/>
                    </a:cubicBezTo>
                    <a:cubicBezTo>
                      <a:pt x="505" y="928"/>
                      <a:pt x="502" y="927"/>
                      <a:pt x="502" y="930"/>
                    </a:cubicBezTo>
                    <a:cubicBezTo>
                      <a:pt x="504" y="933"/>
                      <a:pt x="506" y="936"/>
                      <a:pt x="506" y="940"/>
                    </a:cubicBezTo>
                    <a:cubicBezTo>
                      <a:pt x="506" y="942"/>
                      <a:pt x="502" y="941"/>
                      <a:pt x="502" y="944"/>
                    </a:cubicBezTo>
                    <a:cubicBezTo>
                      <a:pt x="509" y="952"/>
                      <a:pt x="503" y="965"/>
                      <a:pt x="499" y="971"/>
                    </a:cubicBezTo>
                    <a:cubicBezTo>
                      <a:pt x="501" y="975"/>
                      <a:pt x="507" y="976"/>
                      <a:pt x="507" y="981"/>
                    </a:cubicBezTo>
                    <a:cubicBezTo>
                      <a:pt x="498" y="988"/>
                      <a:pt x="495" y="1001"/>
                      <a:pt x="479" y="1001"/>
                    </a:cubicBezTo>
                    <a:cubicBezTo>
                      <a:pt x="477" y="1005"/>
                      <a:pt x="479" y="1008"/>
                      <a:pt x="476" y="1012"/>
                    </a:cubicBezTo>
                    <a:cubicBezTo>
                      <a:pt x="473" y="1010"/>
                      <a:pt x="471" y="1013"/>
                      <a:pt x="468" y="1014"/>
                    </a:cubicBezTo>
                    <a:cubicBezTo>
                      <a:pt x="467" y="1018"/>
                      <a:pt x="470" y="1019"/>
                      <a:pt x="470" y="1023"/>
                    </a:cubicBezTo>
                    <a:cubicBezTo>
                      <a:pt x="465" y="1032"/>
                      <a:pt x="445" y="1021"/>
                      <a:pt x="445" y="1034"/>
                    </a:cubicBezTo>
                    <a:cubicBezTo>
                      <a:pt x="445" y="1038"/>
                      <a:pt x="447" y="1038"/>
                      <a:pt x="449" y="1042"/>
                    </a:cubicBezTo>
                    <a:cubicBezTo>
                      <a:pt x="446" y="1044"/>
                      <a:pt x="443" y="1047"/>
                      <a:pt x="440" y="1049"/>
                    </a:cubicBezTo>
                    <a:cubicBezTo>
                      <a:pt x="440" y="1057"/>
                      <a:pt x="440" y="1057"/>
                      <a:pt x="440" y="1057"/>
                    </a:cubicBezTo>
                    <a:cubicBezTo>
                      <a:pt x="436" y="1059"/>
                      <a:pt x="433" y="1062"/>
                      <a:pt x="429" y="1064"/>
                    </a:cubicBezTo>
                    <a:cubicBezTo>
                      <a:pt x="434" y="1068"/>
                      <a:pt x="431" y="1073"/>
                      <a:pt x="434" y="1079"/>
                    </a:cubicBezTo>
                    <a:cubicBezTo>
                      <a:pt x="429" y="1082"/>
                      <a:pt x="431" y="1088"/>
                      <a:pt x="433" y="1093"/>
                    </a:cubicBezTo>
                    <a:cubicBezTo>
                      <a:pt x="437" y="1093"/>
                      <a:pt x="440" y="1095"/>
                      <a:pt x="445" y="1095"/>
                    </a:cubicBezTo>
                    <a:cubicBezTo>
                      <a:pt x="445" y="1098"/>
                      <a:pt x="443" y="1098"/>
                      <a:pt x="445" y="1100"/>
                    </a:cubicBezTo>
                    <a:cubicBezTo>
                      <a:pt x="450" y="1102"/>
                      <a:pt x="449" y="1097"/>
                      <a:pt x="453" y="1097"/>
                    </a:cubicBezTo>
                    <a:cubicBezTo>
                      <a:pt x="456" y="1103"/>
                      <a:pt x="449" y="1107"/>
                      <a:pt x="442" y="1107"/>
                    </a:cubicBezTo>
                    <a:cubicBezTo>
                      <a:pt x="437" y="1115"/>
                      <a:pt x="424" y="1115"/>
                      <a:pt x="425" y="1129"/>
                    </a:cubicBezTo>
                    <a:cubicBezTo>
                      <a:pt x="428" y="1138"/>
                      <a:pt x="443" y="1146"/>
                      <a:pt x="429" y="1151"/>
                    </a:cubicBezTo>
                    <a:cubicBezTo>
                      <a:pt x="430" y="1161"/>
                      <a:pt x="439" y="1157"/>
                      <a:pt x="445" y="1160"/>
                    </a:cubicBezTo>
                    <a:cubicBezTo>
                      <a:pt x="454" y="1164"/>
                      <a:pt x="460" y="1175"/>
                      <a:pt x="468" y="1186"/>
                    </a:cubicBezTo>
                    <a:cubicBezTo>
                      <a:pt x="471" y="1191"/>
                      <a:pt x="477" y="1194"/>
                      <a:pt x="481" y="1198"/>
                    </a:cubicBezTo>
                    <a:cubicBezTo>
                      <a:pt x="495" y="1214"/>
                      <a:pt x="501" y="1230"/>
                      <a:pt x="511" y="1245"/>
                    </a:cubicBezTo>
                    <a:cubicBezTo>
                      <a:pt x="517" y="1246"/>
                      <a:pt x="521" y="1249"/>
                      <a:pt x="520" y="1257"/>
                    </a:cubicBezTo>
                    <a:cubicBezTo>
                      <a:pt x="526" y="1267"/>
                      <a:pt x="538" y="1268"/>
                      <a:pt x="541" y="1278"/>
                    </a:cubicBezTo>
                    <a:cubicBezTo>
                      <a:pt x="541" y="1281"/>
                      <a:pt x="539" y="1286"/>
                      <a:pt x="541" y="1289"/>
                    </a:cubicBezTo>
                    <a:cubicBezTo>
                      <a:pt x="542" y="1294"/>
                      <a:pt x="561" y="1308"/>
                      <a:pt x="566" y="1311"/>
                    </a:cubicBezTo>
                    <a:cubicBezTo>
                      <a:pt x="573" y="1315"/>
                      <a:pt x="583" y="1315"/>
                      <a:pt x="589" y="1317"/>
                    </a:cubicBezTo>
                    <a:cubicBezTo>
                      <a:pt x="607" y="1323"/>
                      <a:pt x="624" y="1331"/>
                      <a:pt x="640" y="1338"/>
                    </a:cubicBezTo>
                    <a:cubicBezTo>
                      <a:pt x="642" y="1348"/>
                      <a:pt x="656" y="1347"/>
                      <a:pt x="661" y="1354"/>
                    </a:cubicBezTo>
                    <a:cubicBezTo>
                      <a:pt x="661" y="1356"/>
                      <a:pt x="659" y="1356"/>
                      <a:pt x="660" y="1359"/>
                    </a:cubicBezTo>
                    <a:cubicBezTo>
                      <a:pt x="670" y="1370"/>
                      <a:pt x="668" y="1393"/>
                      <a:pt x="671" y="1411"/>
                    </a:cubicBezTo>
                    <a:cubicBezTo>
                      <a:pt x="670" y="1415"/>
                      <a:pt x="665" y="1414"/>
                      <a:pt x="665" y="1418"/>
                    </a:cubicBezTo>
                    <a:cubicBezTo>
                      <a:pt x="664" y="1423"/>
                      <a:pt x="670" y="1421"/>
                      <a:pt x="670" y="1426"/>
                    </a:cubicBezTo>
                    <a:cubicBezTo>
                      <a:pt x="668" y="1432"/>
                      <a:pt x="666" y="1440"/>
                      <a:pt x="671" y="1444"/>
                    </a:cubicBezTo>
                    <a:cubicBezTo>
                      <a:pt x="665" y="1449"/>
                      <a:pt x="670" y="1457"/>
                      <a:pt x="671" y="1463"/>
                    </a:cubicBezTo>
                    <a:cubicBezTo>
                      <a:pt x="663" y="1471"/>
                      <a:pt x="669" y="1481"/>
                      <a:pt x="663" y="1490"/>
                    </a:cubicBezTo>
                    <a:cubicBezTo>
                      <a:pt x="664" y="1494"/>
                      <a:pt x="668" y="1494"/>
                      <a:pt x="669" y="1498"/>
                    </a:cubicBezTo>
                    <a:cubicBezTo>
                      <a:pt x="670" y="1503"/>
                      <a:pt x="663" y="1500"/>
                      <a:pt x="664" y="1505"/>
                    </a:cubicBezTo>
                    <a:cubicBezTo>
                      <a:pt x="666" y="1516"/>
                      <a:pt x="677" y="1521"/>
                      <a:pt x="673" y="1534"/>
                    </a:cubicBezTo>
                    <a:cubicBezTo>
                      <a:pt x="673" y="1537"/>
                      <a:pt x="677" y="1535"/>
                      <a:pt x="676" y="1538"/>
                    </a:cubicBezTo>
                    <a:cubicBezTo>
                      <a:pt x="672" y="1543"/>
                      <a:pt x="674" y="1554"/>
                      <a:pt x="666" y="1555"/>
                    </a:cubicBezTo>
                    <a:cubicBezTo>
                      <a:pt x="670" y="1561"/>
                      <a:pt x="664" y="1569"/>
                      <a:pt x="661" y="1574"/>
                    </a:cubicBezTo>
                    <a:cubicBezTo>
                      <a:pt x="663" y="1577"/>
                      <a:pt x="665" y="1578"/>
                      <a:pt x="664" y="1583"/>
                    </a:cubicBezTo>
                    <a:cubicBezTo>
                      <a:pt x="666" y="1585"/>
                      <a:pt x="671" y="1585"/>
                      <a:pt x="671" y="1589"/>
                    </a:cubicBezTo>
                    <a:cubicBezTo>
                      <a:pt x="668" y="1593"/>
                      <a:pt x="671" y="1597"/>
                      <a:pt x="670" y="1603"/>
                    </a:cubicBezTo>
                    <a:cubicBezTo>
                      <a:pt x="677" y="1606"/>
                      <a:pt x="682" y="1604"/>
                      <a:pt x="689" y="1603"/>
                    </a:cubicBezTo>
                    <a:cubicBezTo>
                      <a:pt x="689" y="1605"/>
                      <a:pt x="687" y="1605"/>
                      <a:pt x="688" y="1607"/>
                    </a:cubicBezTo>
                    <a:cubicBezTo>
                      <a:pt x="690" y="1608"/>
                      <a:pt x="692" y="1605"/>
                      <a:pt x="692" y="1607"/>
                    </a:cubicBezTo>
                    <a:cubicBezTo>
                      <a:pt x="686" y="1609"/>
                      <a:pt x="691" y="1613"/>
                      <a:pt x="687" y="1617"/>
                    </a:cubicBezTo>
                    <a:cubicBezTo>
                      <a:pt x="694" y="1619"/>
                      <a:pt x="691" y="1626"/>
                      <a:pt x="691" y="1633"/>
                    </a:cubicBezTo>
                    <a:cubicBezTo>
                      <a:pt x="682" y="1629"/>
                      <a:pt x="675" y="1632"/>
                      <a:pt x="670" y="1637"/>
                    </a:cubicBezTo>
                    <a:cubicBezTo>
                      <a:pt x="676" y="1638"/>
                      <a:pt x="685" y="1634"/>
                      <a:pt x="691" y="1638"/>
                    </a:cubicBezTo>
                    <a:cubicBezTo>
                      <a:pt x="690" y="1638"/>
                      <a:pt x="689" y="1639"/>
                      <a:pt x="689" y="1640"/>
                    </a:cubicBezTo>
                    <a:cubicBezTo>
                      <a:pt x="691" y="1642"/>
                      <a:pt x="699" y="1639"/>
                      <a:pt x="701" y="1642"/>
                    </a:cubicBezTo>
                    <a:cubicBezTo>
                      <a:pt x="699" y="1645"/>
                      <a:pt x="693" y="1639"/>
                      <a:pt x="692" y="1644"/>
                    </a:cubicBezTo>
                    <a:cubicBezTo>
                      <a:pt x="695" y="1643"/>
                      <a:pt x="696" y="1644"/>
                      <a:pt x="696" y="1646"/>
                    </a:cubicBezTo>
                    <a:cubicBezTo>
                      <a:pt x="693" y="1646"/>
                      <a:pt x="694" y="1648"/>
                      <a:pt x="693" y="1649"/>
                    </a:cubicBezTo>
                    <a:cubicBezTo>
                      <a:pt x="692" y="1642"/>
                      <a:pt x="681" y="1641"/>
                      <a:pt x="677" y="1647"/>
                    </a:cubicBezTo>
                    <a:cubicBezTo>
                      <a:pt x="684" y="1647"/>
                      <a:pt x="684" y="1649"/>
                      <a:pt x="690" y="1654"/>
                    </a:cubicBezTo>
                    <a:cubicBezTo>
                      <a:pt x="692" y="1652"/>
                      <a:pt x="697" y="1648"/>
                      <a:pt x="699" y="1652"/>
                    </a:cubicBezTo>
                    <a:cubicBezTo>
                      <a:pt x="697" y="1653"/>
                      <a:pt x="694" y="1653"/>
                      <a:pt x="692" y="1655"/>
                    </a:cubicBezTo>
                    <a:cubicBezTo>
                      <a:pt x="694" y="1658"/>
                      <a:pt x="695" y="1661"/>
                      <a:pt x="700" y="1660"/>
                    </a:cubicBezTo>
                    <a:cubicBezTo>
                      <a:pt x="700" y="1656"/>
                      <a:pt x="696" y="1659"/>
                      <a:pt x="696" y="1657"/>
                    </a:cubicBezTo>
                    <a:cubicBezTo>
                      <a:pt x="699" y="1657"/>
                      <a:pt x="698" y="1653"/>
                      <a:pt x="702" y="1653"/>
                    </a:cubicBezTo>
                    <a:cubicBezTo>
                      <a:pt x="702" y="1656"/>
                      <a:pt x="707" y="1654"/>
                      <a:pt x="708" y="1657"/>
                    </a:cubicBezTo>
                    <a:cubicBezTo>
                      <a:pt x="707" y="1658"/>
                      <a:pt x="704" y="1657"/>
                      <a:pt x="705" y="1660"/>
                    </a:cubicBezTo>
                    <a:cubicBezTo>
                      <a:pt x="709" y="1661"/>
                      <a:pt x="718" y="1658"/>
                      <a:pt x="719" y="1662"/>
                    </a:cubicBezTo>
                    <a:cubicBezTo>
                      <a:pt x="718" y="1662"/>
                      <a:pt x="717" y="1662"/>
                      <a:pt x="716" y="1663"/>
                    </a:cubicBezTo>
                    <a:cubicBezTo>
                      <a:pt x="737" y="1664"/>
                      <a:pt x="762" y="1664"/>
                      <a:pt x="783" y="1655"/>
                    </a:cubicBezTo>
                    <a:cubicBezTo>
                      <a:pt x="771" y="1658"/>
                      <a:pt x="756" y="1654"/>
                      <a:pt x="747" y="1654"/>
                    </a:cubicBezTo>
                    <a:cubicBezTo>
                      <a:pt x="750" y="1654"/>
                      <a:pt x="753" y="1654"/>
                      <a:pt x="755" y="1652"/>
                    </a:cubicBezTo>
                    <a:cubicBezTo>
                      <a:pt x="753" y="1651"/>
                      <a:pt x="749" y="1651"/>
                      <a:pt x="748" y="1649"/>
                    </a:cubicBezTo>
                    <a:cubicBezTo>
                      <a:pt x="758" y="1642"/>
                      <a:pt x="771" y="1639"/>
                      <a:pt x="778" y="1629"/>
                    </a:cubicBezTo>
                    <a:cubicBezTo>
                      <a:pt x="772" y="1626"/>
                      <a:pt x="759" y="1631"/>
                      <a:pt x="758" y="1624"/>
                    </a:cubicBezTo>
                    <a:cubicBezTo>
                      <a:pt x="764" y="1619"/>
                      <a:pt x="775" y="1618"/>
                      <a:pt x="782" y="1613"/>
                    </a:cubicBezTo>
                    <a:cubicBezTo>
                      <a:pt x="783" y="1609"/>
                      <a:pt x="779" y="1610"/>
                      <a:pt x="780" y="1607"/>
                    </a:cubicBezTo>
                    <a:cubicBezTo>
                      <a:pt x="782" y="1605"/>
                      <a:pt x="786" y="1604"/>
                      <a:pt x="789" y="1602"/>
                    </a:cubicBezTo>
                    <a:cubicBezTo>
                      <a:pt x="788" y="1602"/>
                      <a:pt x="784" y="1604"/>
                      <a:pt x="785" y="1601"/>
                    </a:cubicBezTo>
                    <a:cubicBezTo>
                      <a:pt x="789" y="1599"/>
                      <a:pt x="800" y="1605"/>
                      <a:pt x="800" y="1597"/>
                    </a:cubicBezTo>
                    <a:cubicBezTo>
                      <a:pt x="793" y="1594"/>
                      <a:pt x="789" y="1602"/>
                      <a:pt x="780" y="1598"/>
                    </a:cubicBezTo>
                    <a:cubicBezTo>
                      <a:pt x="784" y="1594"/>
                      <a:pt x="780" y="1592"/>
                      <a:pt x="783" y="1589"/>
                    </a:cubicBezTo>
                    <a:cubicBezTo>
                      <a:pt x="794" y="1591"/>
                      <a:pt x="806" y="1590"/>
                      <a:pt x="815" y="1585"/>
                    </a:cubicBezTo>
                    <a:cubicBezTo>
                      <a:pt x="816" y="1581"/>
                      <a:pt x="811" y="1584"/>
                      <a:pt x="811" y="1580"/>
                    </a:cubicBezTo>
                    <a:cubicBezTo>
                      <a:pt x="814" y="1571"/>
                      <a:pt x="822" y="1572"/>
                      <a:pt x="832" y="1570"/>
                    </a:cubicBezTo>
                    <a:cubicBezTo>
                      <a:pt x="845" y="1567"/>
                      <a:pt x="859" y="1560"/>
                      <a:pt x="870" y="1557"/>
                    </a:cubicBezTo>
                    <a:cubicBezTo>
                      <a:pt x="873" y="1550"/>
                      <a:pt x="885" y="1548"/>
                      <a:pt x="881" y="1538"/>
                    </a:cubicBezTo>
                    <a:cubicBezTo>
                      <a:pt x="879" y="1538"/>
                      <a:pt x="875" y="1539"/>
                      <a:pt x="874" y="1537"/>
                    </a:cubicBezTo>
                    <a:cubicBezTo>
                      <a:pt x="877" y="1537"/>
                      <a:pt x="879" y="1535"/>
                      <a:pt x="879" y="1530"/>
                    </a:cubicBezTo>
                    <a:cubicBezTo>
                      <a:pt x="873" y="1529"/>
                      <a:pt x="865" y="1530"/>
                      <a:pt x="861" y="1527"/>
                    </a:cubicBezTo>
                    <a:cubicBezTo>
                      <a:pt x="862" y="1525"/>
                      <a:pt x="863" y="1523"/>
                      <a:pt x="865" y="1523"/>
                    </a:cubicBezTo>
                    <a:cubicBezTo>
                      <a:pt x="869" y="1523"/>
                      <a:pt x="869" y="1526"/>
                      <a:pt x="872" y="1526"/>
                    </a:cubicBezTo>
                    <a:cubicBezTo>
                      <a:pt x="903" y="1528"/>
                      <a:pt x="925" y="1517"/>
                      <a:pt x="941" y="1500"/>
                    </a:cubicBezTo>
                    <a:cubicBezTo>
                      <a:pt x="941" y="1497"/>
                      <a:pt x="943" y="1496"/>
                      <a:pt x="943" y="1493"/>
                    </a:cubicBezTo>
                    <a:cubicBezTo>
                      <a:pt x="947" y="1488"/>
                      <a:pt x="955" y="1486"/>
                      <a:pt x="960" y="1482"/>
                    </a:cubicBezTo>
                    <a:cubicBezTo>
                      <a:pt x="975" y="1472"/>
                      <a:pt x="981" y="1453"/>
                      <a:pt x="998" y="1446"/>
                    </a:cubicBezTo>
                    <a:cubicBezTo>
                      <a:pt x="1002" y="1440"/>
                      <a:pt x="1005" y="1432"/>
                      <a:pt x="1009" y="1426"/>
                    </a:cubicBezTo>
                    <a:cubicBezTo>
                      <a:pt x="1010" y="1422"/>
                      <a:pt x="1006" y="1423"/>
                      <a:pt x="1006" y="1420"/>
                    </a:cubicBezTo>
                    <a:cubicBezTo>
                      <a:pt x="1009" y="1415"/>
                      <a:pt x="1013" y="1410"/>
                      <a:pt x="1012" y="1404"/>
                    </a:cubicBezTo>
                    <a:cubicBezTo>
                      <a:pt x="1016" y="1403"/>
                      <a:pt x="1016" y="1405"/>
                      <a:pt x="1020" y="1405"/>
                    </a:cubicBezTo>
                    <a:cubicBezTo>
                      <a:pt x="1026" y="1391"/>
                      <a:pt x="1041" y="1385"/>
                      <a:pt x="1053" y="1377"/>
                    </a:cubicBezTo>
                    <a:cubicBezTo>
                      <a:pt x="1056" y="1376"/>
                      <a:pt x="1058" y="1378"/>
                      <a:pt x="1060" y="1378"/>
                    </a:cubicBezTo>
                    <a:cubicBezTo>
                      <a:pt x="1067" y="1363"/>
                      <a:pt x="1080" y="1365"/>
                      <a:pt x="1092" y="1355"/>
                    </a:cubicBezTo>
                    <a:cubicBezTo>
                      <a:pt x="1092" y="1357"/>
                      <a:pt x="1091" y="1357"/>
                      <a:pt x="1091" y="1359"/>
                    </a:cubicBezTo>
                    <a:cubicBezTo>
                      <a:pt x="1107" y="1359"/>
                      <a:pt x="1107" y="1342"/>
                      <a:pt x="1121" y="1339"/>
                    </a:cubicBezTo>
                    <a:cubicBezTo>
                      <a:pt x="1123" y="1329"/>
                      <a:pt x="1129" y="1322"/>
                      <a:pt x="1133" y="1313"/>
                    </a:cubicBezTo>
                    <a:cubicBezTo>
                      <a:pt x="1147" y="1307"/>
                      <a:pt x="1144" y="1283"/>
                      <a:pt x="1157" y="1275"/>
                    </a:cubicBezTo>
                    <a:cubicBezTo>
                      <a:pt x="1158" y="1258"/>
                      <a:pt x="1170" y="1247"/>
                      <a:pt x="1168" y="1229"/>
                    </a:cubicBezTo>
                    <a:cubicBezTo>
                      <a:pt x="1170" y="1225"/>
                      <a:pt x="1172" y="1219"/>
                      <a:pt x="1170" y="1214"/>
                    </a:cubicBezTo>
                    <a:cubicBezTo>
                      <a:pt x="1173" y="1209"/>
                      <a:pt x="1175" y="1204"/>
                      <a:pt x="1177" y="1199"/>
                    </a:cubicBezTo>
                    <a:cubicBezTo>
                      <a:pt x="1179" y="1200"/>
                      <a:pt x="1179" y="1203"/>
                      <a:pt x="1182" y="1202"/>
                    </a:cubicBezTo>
                    <a:cubicBezTo>
                      <a:pt x="1195" y="1191"/>
                      <a:pt x="1197" y="1169"/>
                      <a:pt x="1212" y="1159"/>
                    </a:cubicBezTo>
                    <a:cubicBezTo>
                      <a:pt x="1221" y="1141"/>
                      <a:pt x="1239" y="1122"/>
                      <a:pt x="1238" y="1096"/>
                    </a:cubicBezTo>
                    <a:cubicBezTo>
                      <a:pt x="1237" y="1087"/>
                      <a:pt x="1235" y="1078"/>
                      <a:pt x="1234" y="1069"/>
                    </a:cubicBezTo>
                    <a:close/>
                    <a:moveTo>
                      <a:pt x="810" y="260"/>
                    </a:moveTo>
                    <a:cubicBezTo>
                      <a:pt x="810" y="264"/>
                      <a:pt x="807" y="262"/>
                      <a:pt x="805" y="261"/>
                    </a:cubicBezTo>
                    <a:cubicBezTo>
                      <a:pt x="805" y="259"/>
                      <a:pt x="809" y="259"/>
                      <a:pt x="810" y="260"/>
                    </a:cubicBezTo>
                    <a:close/>
                    <a:moveTo>
                      <a:pt x="744" y="232"/>
                    </a:moveTo>
                    <a:cubicBezTo>
                      <a:pt x="747" y="232"/>
                      <a:pt x="747" y="232"/>
                      <a:pt x="747" y="232"/>
                    </a:cubicBezTo>
                    <a:cubicBezTo>
                      <a:pt x="745" y="232"/>
                      <a:pt x="745" y="236"/>
                      <a:pt x="741" y="235"/>
                    </a:cubicBezTo>
                    <a:cubicBezTo>
                      <a:pt x="740" y="232"/>
                      <a:pt x="746" y="235"/>
                      <a:pt x="744" y="232"/>
                    </a:cubicBezTo>
                    <a:close/>
                    <a:moveTo>
                      <a:pt x="696" y="317"/>
                    </a:moveTo>
                    <a:cubicBezTo>
                      <a:pt x="693" y="320"/>
                      <a:pt x="684" y="321"/>
                      <a:pt x="681" y="321"/>
                    </a:cubicBezTo>
                    <a:cubicBezTo>
                      <a:pt x="681" y="315"/>
                      <a:pt x="691" y="316"/>
                      <a:pt x="696" y="317"/>
                    </a:cubicBezTo>
                    <a:close/>
                    <a:moveTo>
                      <a:pt x="640" y="345"/>
                    </a:moveTo>
                    <a:cubicBezTo>
                      <a:pt x="638" y="349"/>
                      <a:pt x="637" y="353"/>
                      <a:pt x="633" y="354"/>
                    </a:cubicBezTo>
                    <a:cubicBezTo>
                      <a:pt x="631" y="350"/>
                      <a:pt x="634" y="345"/>
                      <a:pt x="640" y="345"/>
                    </a:cubicBezTo>
                    <a:close/>
                    <a:moveTo>
                      <a:pt x="705" y="29"/>
                    </a:moveTo>
                    <a:cubicBezTo>
                      <a:pt x="708" y="32"/>
                      <a:pt x="711" y="28"/>
                      <a:pt x="715" y="29"/>
                    </a:cubicBezTo>
                    <a:cubicBezTo>
                      <a:pt x="718" y="30"/>
                      <a:pt x="714" y="30"/>
                      <a:pt x="713" y="30"/>
                    </a:cubicBezTo>
                    <a:cubicBezTo>
                      <a:pt x="711" y="30"/>
                      <a:pt x="712" y="31"/>
                      <a:pt x="713" y="31"/>
                    </a:cubicBezTo>
                    <a:cubicBezTo>
                      <a:pt x="709" y="33"/>
                      <a:pt x="706" y="30"/>
                      <a:pt x="702" y="32"/>
                    </a:cubicBezTo>
                    <a:cubicBezTo>
                      <a:pt x="702" y="30"/>
                      <a:pt x="706" y="32"/>
                      <a:pt x="705" y="29"/>
                    </a:cubicBezTo>
                    <a:close/>
                    <a:moveTo>
                      <a:pt x="679" y="34"/>
                    </a:moveTo>
                    <a:cubicBezTo>
                      <a:pt x="680" y="30"/>
                      <a:pt x="679" y="26"/>
                      <a:pt x="686" y="27"/>
                    </a:cubicBezTo>
                    <a:cubicBezTo>
                      <a:pt x="685" y="28"/>
                      <a:pt x="684" y="28"/>
                      <a:pt x="683" y="28"/>
                    </a:cubicBezTo>
                    <a:cubicBezTo>
                      <a:pt x="683" y="30"/>
                      <a:pt x="684" y="31"/>
                      <a:pt x="686" y="31"/>
                    </a:cubicBezTo>
                    <a:cubicBezTo>
                      <a:pt x="685" y="32"/>
                      <a:pt x="683" y="32"/>
                      <a:pt x="682" y="32"/>
                    </a:cubicBezTo>
                    <a:cubicBezTo>
                      <a:pt x="681" y="34"/>
                      <a:pt x="684" y="34"/>
                      <a:pt x="685" y="35"/>
                    </a:cubicBezTo>
                    <a:cubicBezTo>
                      <a:pt x="683" y="38"/>
                      <a:pt x="682" y="32"/>
                      <a:pt x="679" y="34"/>
                    </a:cubicBezTo>
                    <a:close/>
                    <a:moveTo>
                      <a:pt x="667" y="65"/>
                    </a:moveTo>
                    <a:cubicBezTo>
                      <a:pt x="664" y="66"/>
                      <a:pt x="664" y="71"/>
                      <a:pt x="659" y="71"/>
                    </a:cubicBezTo>
                    <a:cubicBezTo>
                      <a:pt x="659" y="70"/>
                      <a:pt x="660" y="70"/>
                      <a:pt x="660" y="69"/>
                    </a:cubicBezTo>
                    <a:cubicBezTo>
                      <a:pt x="660" y="68"/>
                      <a:pt x="659" y="69"/>
                      <a:pt x="658" y="68"/>
                    </a:cubicBezTo>
                    <a:cubicBezTo>
                      <a:pt x="661" y="67"/>
                      <a:pt x="663" y="65"/>
                      <a:pt x="667" y="65"/>
                    </a:cubicBezTo>
                    <a:close/>
                    <a:moveTo>
                      <a:pt x="655" y="67"/>
                    </a:moveTo>
                    <a:cubicBezTo>
                      <a:pt x="649" y="71"/>
                      <a:pt x="646" y="63"/>
                      <a:pt x="640" y="65"/>
                    </a:cubicBezTo>
                    <a:cubicBezTo>
                      <a:pt x="642" y="61"/>
                      <a:pt x="652" y="65"/>
                      <a:pt x="655" y="67"/>
                    </a:cubicBezTo>
                    <a:close/>
                    <a:moveTo>
                      <a:pt x="363" y="486"/>
                    </a:moveTo>
                    <a:cubicBezTo>
                      <a:pt x="366" y="486"/>
                      <a:pt x="370" y="485"/>
                      <a:pt x="370" y="489"/>
                    </a:cubicBezTo>
                    <a:cubicBezTo>
                      <a:pt x="368" y="491"/>
                      <a:pt x="362" y="491"/>
                      <a:pt x="363" y="486"/>
                    </a:cubicBezTo>
                    <a:close/>
                    <a:moveTo>
                      <a:pt x="229" y="164"/>
                    </a:moveTo>
                    <a:cubicBezTo>
                      <a:pt x="229" y="167"/>
                      <a:pt x="227" y="167"/>
                      <a:pt x="224" y="167"/>
                    </a:cubicBezTo>
                    <a:cubicBezTo>
                      <a:pt x="225" y="165"/>
                      <a:pt x="226" y="165"/>
                      <a:pt x="229" y="164"/>
                    </a:cubicBezTo>
                    <a:close/>
                    <a:moveTo>
                      <a:pt x="222" y="177"/>
                    </a:moveTo>
                    <a:cubicBezTo>
                      <a:pt x="223" y="180"/>
                      <a:pt x="219" y="179"/>
                      <a:pt x="219" y="181"/>
                    </a:cubicBezTo>
                    <a:cubicBezTo>
                      <a:pt x="218" y="180"/>
                      <a:pt x="218" y="178"/>
                      <a:pt x="216" y="179"/>
                    </a:cubicBezTo>
                    <a:cubicBezTo>
                      <a:pt x="217" y="177"/>
                      <a:pt x="219" y="177"/>
                      <a:pt x="222" y="177"/>
                    </a:cubicBezTo>
                    <a:close/>
                    <a:moveTo>
                      <a:pt x="521" y="896"/>
                    </a:moveTo>
                    <a:cubicBezTo>
                      <a:pt x="518" y="896"/>
                      <a:pt x="519" y="893"/>
                      <a:pt x="519" y="890"/>
                    </a:cubicBezTo>
                    <a:cubicBezTo>
                      <a:pt x="522" y="889"/>
                      <a:pt x="520" y="894"/>
                      <a:pt x="521" y="896"/>
                    </a:cubicBezTo>
                    <a:close/>
                    <a:moveTo>
                      <a:pt x="630" y="875"/>
                    </a:moveTo>
                    <a:cubicBezTo>
                      <a:pt x="627" y="870"/>
                      <a:pt x="621" y="869"/>
                      <a:pt x="617" y="865"/>
                    </a:cubicBezTo>
                    <a:cubicBezTo>
                      <a:pt x="620" y="859"/>
                      <a:pt x="623" y="852"/>
                      <a:pt x="631" y="851"/>
                    </a:cubicBezTo>
                    <a:cubicBezTo>
                      <a:pt x="634" y="859"/>
                      <a:pt x="641" y="870"/>
                      <a:pt x="630" y="875"/>
                    </a:cubicBezTo>
                    <a:close/>
                    <a:moveTo>
                      <a:pt x="990" y="1051"/>
                    </a:moveTo>
                    <a:cubicBezTo>
                      <a:pt x="991" y="1050"/>
                      <a:pt x="994" y="1050"/>
                      <a:pt x="997" y="1050"/>
                    </a:cubicBezTo>
                    <a:cubicBezTo>
                      <a:pt x="997" y="1053"/>
                      <a:pt x="990" y="1056"/>
                      <a:pt x="990" y="1051"/>
                    </a:cubicBezTo>
                    <a:close/>
                    <a:moveTo>
                      <a:pt x="1009" y="1040"/>
                    </a:moveTo>
                    <a:cubicBezTo>
                      <a:pt x="1011" y="1038"/>
                      <a:pt x="1012" y="1031"/>
                      <a:pt x="1006" y="1033"/>
                    </a:cubicBezTo>
                    <a:cubicBezTo>
                      <a:pt x="1005" y="1029"/>
                      <a:pt x="1008" y="1029"/>
                      <a:pt x="1009" y="1026"/>
                    </a:cubicBezTo>
                    <a:cubicBezTo>
                      <a:pt x="1012" y="1030"/>
                      <a:pt x="1014" y="1029"/>
                      <a:pt x="1018" y="1027"/>
                    </a:cubicBezTo>
                    <a:cubicBezTo>
                      <a:pt x="1019" y="1034"/>
                      <a:pt x="1015" y="1038"/>
                      <a:pt x="1017" y="1044"/>
                    </a:cubicBezTo>
                    <a:cubicBezTo>
                      <a:pt x="1015" y="1042"/>
                      <a:pt x="1015" y="1038"/>
                      <a:pt x="1009" y="1040"/>
                    </a:cubicBezTo>
                    <a:close/>
                    <a:moveTo>
                      <a:pt x="1037" y="1051"/>
                    </a:moveTo>
                    <a:cubicBezTo>
                      <a:pt x="1033" y="1056"/>
                      <a:pt x="1028" y="1055"/>
                      <a:pt x="1019" y="1056"/>
                    </a:cubicBezTo>
                    <a:cubicBezTo>
                      <a:pt x="1018" y="1054"/>
                      <a:pt x="1016" y="1053"/>
                      <a:pt x="1016" y="1050"/>
                    </a:cubicBezTo>
                    <a:cubicBezTo>
                      <a:pt x="1022" y="1054"/>
                      <a:pt x="1035" y="1056"/>
                      <a:pt x="1037" y="1048"/>
                    </a:cubicBezTo>
                    <a:cubicBezTo>
                      <a:pt x="1039" y="1047"/>
                      <a:pt x="1043" y="1049"/>
                      <a:pt x="1044" y="1047"/>
                    </a:cubicBezTo>
                    <a:cubicBezTo>
                      <a:pt x="1048" y="1049"/>
                      <a:pt x="1039" y="1056"/>
                      <a:pt x="1037" y="1051"/>
                    </a:cubicBezTo>
                    <a:close/>
                    <a:moveTo>
                      <a:pt x="1094" y="161"/>
                    </a:moveTo>
                    <a:cubicBezTo>
                      <a:pt x="1092" y="160"/>
                      <a:pt x="1091" y="154"/>
                      <a:pt x="1086" y="155"/>
                    </a:cubicBezTo>
                    <a:cubicBezTo>
                      <a:pt x="1085" y="155"/>
                      <a:pt x="1087" y="154"/>
                      <a:pt x="1085" y="152"/>
                    </a:cubicBezTo>
                    <a:cubicBezTo>
                      <a:pt x="1084" y="151"/>
                      <a:pt x="1078" y="147"/>
                      <a:pt x="1073" y="144"/>
                    </a:cubicBezTo>
                    <a:cubicBezTo>
                      <a:pt x="1067" y="140"/>
                      <a:pt x="1061" y="134"/>
                      <a:pt x="1057" y="136"/>
                    </a:cubicBezTo>
                    <a:cubicBezTo>
                      <a:pt x="1085" y="149"/>
                      <a:pt x="1097" y="174"/>
                      <a:pt x="1123" y="187"/>
                    </a:cubicBezTo>
                    <a:cubicBezTo>
                      <a:pt x="1117" y="178"/>
                      <a:pt x="1101" y="169"/>
                      <a:pt x="1094" y="161"/>
                    </a:cubicBezTo>
                    <a:close/>
                    <a:moveTo>
                      <a:pt x="1106" y="170"/>
                    </a:moveTo>
                    <a:cubicBezTo>
                      <a:pt x="1117" y="179"/>
                      <a:pt x="1131" y="191"/>
                      <a:pt x="1141" y="199"/>
                    </a:cubicBezTo>
                    <a:cubicBezTo>
                      <a:pt x="1131" y="188"/>
                      <a:pt x="1117" y="177"/>
                      <a:pt x="1106" y="170"/>
                    </a:cubicBezTo>
                    <a:close/>
                    <a:moveTo>
                      <a:pt x="1104" y="167"/>
                    </a:moveTo>
                    <a:cubicBezTo>
                      <a:pt x="1101" y="166"/>
                      <a:pt x="1098" y="160"/>
                      <a:pt x="1095" y="161"/>
                    </a:cubicBezTo>
                    <a:cubicBezTo>
                      <a:pt x="1098" y="162"/>
                      <a:pt x="1102" y="168"/>
                      <a:pt x="1104" y="167"/>
                    </a:cubicBezTo>
                    <a:close/>
                    <a:moveTo>
                      <a:pt x="83" y="155"/>
                    </a:moveTo>
                    <a:cubicBezTo>
                      <a:pt x="79" y="155"/>
                      <a:pt x="72" y="158"/>
                      <a:pt x="73" y="161"/>
                    </a:cubicBezTo>
                    <a:cubicBezTo>
                      <a:pt x="77" y="159"/>
                      <a:pt x="80" y="158"/>
                      <a:pt x="83" y="155"/>
                    </a:cubicBezTo>
                    <a:close/>
                    <a:moveTo>
                      <a:pt x="809" y="206"/>
                    </a:moveTo>
                    <a:cubicBezTo>
                      <a:pt x="813" y="211"/>
                      <a:pt x="830" y="215"/>
                      <a:pt x="837" y="211"/>
                    </a:cubicBezTo>
                    <a:cubicBezTo>
                      <a:pt x="831" y="207"/>
                      <a:pt x="816" y="205"/>
                      <a:pt x="809" y="206"/>
                    </a:cubicBezTo>
                    <a:close/>
                    <a:moveTo>
                      <a:pt x="1171" y="227"/>
                    </a:moveTo>
                    <a:cubicBezTo>
                      <a:pt x="1179" y="233"/>
                      <a:pt x="1189" y="244"/>
                      <a:pt x="1181" y="235"/>
                    </a:cubicBezTo>
                    <a:cubicBezTo>
                      <a:pt x="1178" y="232"/>
                      <a:pt x="1164" y="219"/>
                      <a:pt x="1158" y="214"/>
                    </a:cubicBezTo>
                    <a:cubicBezTo>
                      <a:pt x="1161" y="222"/>
                      <a:pt x="1166" y="223"/>
                      <a:pt x="1171" y="227"/>
                    </a:cubicBezTo>
                    <a:close/>
                    <a:moveTo>
                      <a:pt x="1211" y="269"/>
                    </a:moveTo>
                    <a:cubicBezTo>
                      <a:pt x="1212" y="270"/>
                      <a:pt x="1213" y="271"/>
                      <a:pt x="1214" y="272"/>
                    </a:cubicBezTo>
                    <a:cubicBezTo>
                      <a:pt x="1213" y="270"/>
                      <a:pt x="1212" y="270"/>
                      <a:pt x="1211" y="269"/>
                    </a:cubicBezTo>
                    <a:close/>
                    <a:moveTo>
                      <a:pt x="1214" y="273"/>
                    </a:moveTo>
                    <a:cubicBezTo>
                      <a:pt x="1211" y="273"/>
                      <a:pt x="1207" y="269"/>
                      <a:pt x="1206" y="271"/>
                    </a:cubicBezTo>
                    <a:cubicBezTo>
                      <a:pt x="1227" y="298"/>
                      <a:pt x="1246" y="326"/>
                      <a:pt x="1268" y="353"/>
                    </a:cubicBezTo>
                    <a:cubicBezTo>
                      <a:pt x="1272" y="352"/>
                      <a:pt x="1266" y="349"/>
                      <a:pt x="1269" y="350"/>
                    </a:cubicBezTo>
                    <a:cubicBezTo>
                      <a:pt x="1273" y="353"/>
                      <a:pt x="1277" y="361"/>
                      <a:pt x="1280" y="361"/>
                    </a:cubicBezTo>
                    <a:cubicBezTo>
                      <a:pt x="1264" y="329"/>
                      <a:pt x="1237" y="296"/>
                      <a:pt x="1214" y="272"/>
                    </a:cubicBezTo>
                    <a:cubicBezTo>
                      <a:pt x="1214" y="272"/>
                      <a:pt x="1214" y="272"/>
                      <a:pt x="1214" y="273"/>
                    </a:cubicBezTo>
                    <a:close/>
                    <a:moveTo>
                      <a:pt x="1428" y="780"/>
                    </a:moveTo>
                    <a:cubicBezTo>
                      <a:pt x="1426" y="739"/>
                      <a:pt x="1419" y="697"/>
                      <a:pt x="1410" y="658"/>
                    </a:cubicBezTo>
                    <a:cubicBezTo>
                      <a:pt x="1385" y="546"/>
                      <a:pt x="1341" y="445"/>
                      <a:pt x="1288" y="369"/>
                    </a:cubicBezTo>
                    <a:cubicBezTo>
                      <a:pt x="1288" y="370"/>
                      <a:pt x="1288" y="371"/>
                      <a:pt x="1289" y="372"/>
                    </a:cubicBezTo>
                    <a:cubicBezTo>
                      <a:pt x="1285" y="372"/>
                      <a:pt x="1285" y="368"/>
                      <a:pt x="1283" y="367"/>
                    </a:cubicBezTo>
                    <a:cubicBezTo>
                      <a:pt x="1289" y="378"/>
                      <a:pt x="1294" y="388"/>
                      <a:pt x="1298" y="401"/>
                    </a:cubicBezTo>
                    <a:cubicBezTo>
                      <a:pt x="1306" y="427"/>
                      <a:pt x="1327" y="450"/>
                      <a:pt x="1328" y="474"/>
                    </a:cubicBezTo>
                    <a:cubicBezTo>
                      <a:pt x="1328" y="478"/>
                      <a:pt x="1327" y="480"/>
                      <a:pt x="1327" y="483"/>
                    </a:cubicBezTo>
                    <a:cubicBezTo>
                      <a:pt x="1328" y="490"/>
                      <a:pt x="1335" y="498"/>
                      <a:pt x="1331" y="506"/>
                    </a:cubicBezTo>
                    <a:cubicBezTo>
                      <a:pt x="1338" y="519"/>
                      <a:pt x="1338" y="530"/>
                      <a:pt x="1340" y="546"/>
                    </a:cubicBezTo>
                    <a:cubicBezTo>
                      <a:pt x="1342" y="554"/>
                      <a:pt x="1345" y="561"/>
                      <a:pt x="1346" y="568"/>
                    </a:cubicBezTo>
                    <a:cubicBezTo>
                      <a:pt x="1346" y="569"/>
                      <a:pt x="1345" y="572"/>
                      <a:pt x="1345" y="573"/>
                    </a:cubicBezTo>
                    <a:cubicBezTo>
                      <a:pt x="1346" y="582"/>
                      <a:pt x="1353" y="591"/>
                      <a:pt x="1357" y="600"/>
                    </a:cubicBezTo>
                    <a:cubicBezTo>
                      <a:pt x="1359" y="606"/>
                      <a:pt x="1358" y="611"/>
                      <a:pt x="1360" y="616"/>
                    </a:cubicBezTo>
                    <a:cubicBezTo>
                      <a:pt x="1363" y="626"/>
                      <a:pt x="1369" y="633"/>
                      <a:pt x="1370" y="646"/>
                    </a:cubicBezTo>
                    <a:cubicBezTo>
                      <a:pt x="1371" y="656"/>
                      <a:pt x="1373" y="664"/>
                      <a:pt x="1374" y="673"/>
                    </a:cubicBezTo>
                    <a:cubicBezTo>
                      <a:pt x="1374" y="678"/>
                      <a:pt x="1372" y="683"/>
                      <a:pt x="1373" y="689"/>
                    </a:cubicBezTo>
                    <a:cubicBezTo>
                      <a:pt x="1374" y="695"/>
                      <a:pt x="1380" y="702"/>
                      <a:pt x="1381" y="710"/>
                    </a:cubicBezTo>
                    <a:cubicBezTo>
                      <a:pt x="1382" y="716"/>
                      <a:pt x="1380" y="722"/>
                      <a:pt x="1383" y="727"/>
                    </a:cubicBezTo>
                    <a:cubicBezTo>
                      <a:pt x="1384" y="730"/>
                      <a:pt x="1389" y="730"/>
                      <a:pt x="1386" y="735"/>
                    </a:cubicBezTo>
                    <a:cubicBezTo>
                      <a:pt x="1388" y="736"/>
                      <a:pt x="1390" y="732"/>
                      <a:pt x="1390" y="735"/>
                    </a:cubicBezTo>
                    <a:cubicBezTo>
                      <a:pt x="1392" y="747"/>
                      <a:pt x="1402" y="757"/>
                      <a:pt x="1405" y="769"/>
                    </a:cubicBezTo>
                    <a:cubicBezTo>
                      <a:pt x="1406" y="773"/>
                      <a:pt x="1405" y="778"/>
                      <a:pt x="1406" y="782"/>
                    </a:cubicBezTo>
                    <a:cubicBezTo>
                      <a:pt x="1408" y="793"/>
                      <a:pt x="1415" y="800"/>
                      <a:pt x="1418" y="810"/>
                    </a:cubicBezTo>
                    <a:cubicBezTo>
                      <a:pt x="1420" y="816"/>
                      <a:pt x="1419" y="823"/>
                      <a:pt x="1425" y="828"/>
                    </a:cubicBezTo>
                    <a:cubicBezTo>
                      <a:pt x="1427" y="811"/>
                      <a:pt x="1428" y="797"/>
                      <a:pt x="1428" y="780"/>
                    </a:cubicBezTo>
                    <a:close/>
                    <a:moveTo>
                      <a:pt x="1288" y="369"/>
                    </a:moveTo>
                    <a:cubicBezTo>
                      <a:pt x="1287" y="368"/>
                      <a:pt x="1287" y="367"/>
                      <a:pt x="1286" y="366"/>
                    </a:cubicBezTo>
                    <a:cubicBezTo>
                      <a:pt x="1286" y="367"/>
                      <a:pt x="1287" y="368"/>
                      <a:pt x="1288" y="369"/>
                    </a:cubicBezTo>
                    <a:close/>
                    <a:moveTo>
                      <a:pt x="672" y="16"/>
                    </a:moveTo>
                    <a:cubicBezTo>
                      <a:pt x="687" y="14"/>
                      <a:pt x="699" y="20"/>
                      <a:pt x="710" y="15"/>
                    </a:cubicBezTo>
                    <a:cubicBezTo>
                      <a:pt x="708" y="14"/>
                      <a:pt x="704" y="16"/>
                      <a:pt x="704" y="14"/>
                    </a:cubicBezTo>
                    <a:cubicBezTo>
                      <a:pt x="709" y="15"/>
                      <a:pt x="709" y="11"/>
                      <a:pt x="713" y="12"/>
                    </a:cubicBezTo>
                    <a:cubicBezTo>
                      <a:pt x="715" y="8"/>
                      <a:pt x="709" y="11"/>
                      <a:pt x="710" y="9"/>
                    </a:cubicBezTo>
                    <a:cubicBezTo>
                      <a:pt x="718" y="9"/>
                      <a:pt x="722" y="5"/>
                      <a:pt x="728" y="3"/>
                    </a:cubicBezTo>
                    <a:cubicBezTo>
                      <a:pt x="710" y="1"/>
                      <a:pt x="689" y="0"/>
                      <a:pt x="671" y="2"/>
                    </a:cubicBezTo>
                    <a:cubicBezTo>
                      <a:pt x="673" y="2"/>
                      <a:pt x="676" y="4"/>
                      <a:pt x="674" y="5"/>
                    </a:cubicBezTo>
                    <a:cubicBezTo>
                      <a:pt x="668" y="2"/>
                      <a:pt x="660" y="2"/>
                      <a:pt x="655" y="6"/>
                    </a:cubicBezTo>
                    <a:cubicBezTo>
                      <a:pt x="661" y="11"/>
                      <a:pt x="673" y="8"/>
                      <a:pt x="678" y="14"/>
                    </a:cubicBezTo>
                    <a:cubicBezTo>
                      <a:pt x="675" y="14"/>
                      <a:pt x="672" y="13"/>
                      <a:pt x="672" y="16"/>
                    </a:cubicBezTo>
                    <a:close/>
                    <a:moveTo>
                      <a:pt x="678" y="11"/>
                    </a:moveTo>
                    <a:cubicBezTo>
                      <a:pt x="679" y="9"/>
                      <a:pt x="684" y="12"/>
                      <a:pt x="687" y="12"/>
                    </a:cubicBezTo>
                    <a:cubicBezTo>
                      <a:pt x="685" y="14"/>
                      <a:pt x="680" y="11"/>
                      <a:pt x="678" y="11"/>
                    </a:cubicBezTo>
                    <a:close/>
                    <a:moveTo>
                      <a:pt x="676" y="5"/>
                    </a:moveTo>
                    <a:cubicBezTo>
                      <a:pt x="678" y="4"/>
                      <a:pt x="681" y="3"/>
                      <a:pt x="685" y="3"/>
                    </a:cubicBezTo>
                    <a:cubicBezTo>
                      <a:pt x="684" y="5"/>
                      <a:pt x="681" y="4"/>
                      <a:pt x="682" y="7"/>
                    </a:cubicBezTo>
                    <a:cubicBezTo>
                      <a:pt x="679" y="7"/>
                      <a:pt x="680" y="4"/>
                      <a:pt x="676" y="5"/>
                    </a:cubicBezTo>
                    <a:close/>
                    <a:moveTo>
                      <a:pt x="617" y="16"/>
                    </a:moveTo>
                    <a:cubicBezTo>
                      <a:pt x="614" y="13"/>
                      <a:pt x="609" y="18"/>
                      <a:pt x="610" y="13"/>
                    </a:cubicBezTo>
                    <a:cubicBezTo>
                      <a:pt x="607" y="12"/>
                      <a:pt x="606" y="14"/>
                      <a:pt x="602" y="14"/>
                    </a:cubicBezTo>
                    <a:cubicBezTo>
                      <a:pt x="602" y="16"/>
                      <a:pt x="603" y="16"/>
                      <a:pt x="604" y="17"/>
                    </a:cubicBezTo>
                    <a:cubicBezTo>
                      <a:pt x="595" y="19"/>
                      <a:pt x="595" y="13"/>
                      <a:pt x="588" y="12"/>
                    </a:cubicBezTo>
                    <a:cubicBezTo>
                      <a:pt x="585" y="15"/>
                      <a:pt x="572" y="16"/>
                      <a:pt x="567" y="19"/>
                    </a:cubicBezTo>
                    <a:cubicBezTo>
                      <a:pt x="582" y="23"/>
                      <a:pt x="603" y="22"/>
                      <a:pt x="617" y="16"/>
                    </a:cubicBezTo>
                    <a:close/>
                    <a:moveTo>
                      <a:pt x="508" y="34"/>
                    </a:moveTo>
                    <a:cubicBezTo>
                      <a:pt x="522" y="34"/>
                      <a:pt x="533" y="27"/>
                      <a:pt x="545" y="29"/>
                    </a:cubicBezTo>
                    <a:cubicBezTo>
                      <a:pt x="537" y="29"/>
                      <a:pt x="533" y="33"/>
                      <a:pt x="529" y="38"/>
                    </a:cubicBezTo>
                    <a:cubicBezTo>
                      <a:pt x="530" y="38"/>
                      <a:pt x="532" y="37"/>
                      <a:pt x="532" y="39"/>
                    </a:cubicBezTo>
                    <a:cubicBezTo>
                      <a:pt x="530" y="41"/>
                      <a:pt x="524" y="38"/>
                      <a:pt x="523" y="42"/>
                    </a:cubicBezTo>
                    <a:cubicBezTo>
                      <a:pt x="524" y="45"/>
                      <a:pt x="529" y="42"/>
                      <a:pt x="528" y="45"/>
                    </a:cubicBezTo>
                    <a:cubicBezTo>
                      <a:pt x="526" y="45"/>
                      <a:pt x="525" y="47"/>
                      <a:pt x="526" y="48"/>
                    </a:cubicBezTo>
                    <a:cubicBezTo>
                      <a:pt x="542" y="50"/>
                      <a:pt x="555" y="43"/>
                      <a:pt x="569" y="45"/>
                    </a:cubicBezTo>
                    <a:cubicBezTo>
                      <a:pt x="575" y="46"/>
                      <a:pt x="580" y="52"/>
                      <a:pt x="588" y="49"/>
                    </a:cubicBezTo>
                    <a:cubicBezTo>
                      <a:pt x="589" y="46"/>
                      <a:pt x="585" y="48"/>
                      <a:pt x="586" y="45"/>
                    </a:cubicBezTo>
                    <a:cubicBezTo>
                      <a:pt x="593" y="44"/>
                      <a:pt x="602" y="46"/>
                      <a:pt x="607" y="42"/>
                    </a:cubicBezTo>
                    <a:cubicBezTo>
                      <a:pt x="605" y="38"/>
                      <a:pt x="596" y="40"/>
                      <a:pt x="593" y="37"/>
                    </a:cubicBezTo>
                    <a:cubicBezTo>
                      <a:pt x="595" y="37"/>
                      <a:pt x="595" y="35"/>
                      <a:pt x="597" y="35"/>
                    </a:cubicBezTo>
                    <a:cubicBezTo>
                      <a:pt x="597" y="21"/>
                      <a:pt x="585" y="26"/>
                      <a:pt x="579" y="31"/>
                    </a:cubicBezTo>
                    <a:cubicBezTo>
                      <a:pt x="579" y="29"/>
                      <a:pt x="581" y="28"/>
                      <a:pt x="579" y="26"/>
                    </a:cubicBezTo>
                    <a:cubicBezTo>
                      <a:pt x="568" y="31"/>
                      <a:pt x="561" y="23"/>
                      <a:pt x="554" y="21"/>
                    </a:cubicBezTo>
                    <a:cubicBezTo>
                      <a:pt x="545" y="20"/>
                      <a:pt x="537" y="22"/>
                      <a:pt x="524" y="21"/>
                    </a:cubicBezTo>
                    <a:cubicBezTo>
                      <a:pt x="523" y="25"/>
                      <a:pt x="529" y="22"/>
                      <a:pt x="527" y="25"/>
                    </a:cubicBezTo>
                    <a:cubicBezTo>
                      <a:pt x="518" y="24"/>
                      <a:pt x="512" y="27"/>
                      <a:pt x="507" y="31"/>
                    </a:cubicBezTo>
                    <a:cubicBezTo>
                      <a:pt x="510" y="30"/>
                      <a:pt x="509" y="33"/>
                      <a:pt x="508" y="34"/>
                    </a:cubicBezTo>
                    <a:close/>
                    <a:moveTo>
                      <a:pt x="556" y="26"/>
                    </a:moveTo>
                    <a:cubicBezTo>
                      <a:pt x="554" y="28"/>
                      <a:pt x="550" y="28"/>
                      <a:pt x="546" y="28"/>
                    </a:cubicBezTo>
                    <a:cubicBezTo>
                      <a:pt x="549" y="27"/>
                      <a:pt x="552" y="26"/>
                      <a:pt x="556" y="26"/>
                    </a:cubicBezTo>
                    <a:close/>
                  </a:path>
                </a:pathLst>
              </a:custGeom>
              <a:solidFill>
                <a:srgbClr val="242F40">
                  <a:alpha val="50196"/>
                </a:srgbClr>
              </a:solidFill>
              <a:ln w="9525" cap="flat" cmpd="sng">
                <a:solidFill>
                  <a:srgbClr val="8C929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E47A624-4157-48D2-83B8-394FBCECC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336" y="4357365"/>
                <a:ext cx="2052000" cy="2052000"/>
              </a:xfrm>
              <a:prstGeom prst="ellipse">
                <a:avLst/>
              </a:prstGeom>
              <a:noFill/>
              <a:ln w="28575">
                <a:solidFill>
                  <a:srgbClr val="8C929A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E90CF7-F324-471E-B18C-85797620E3C9}"/>
                </a:ext>
              </a:extLst>
            </p:cNvPr>
            <p:cNvSpPr txBox="1"/>
            <p:nvPr/>
          </p:nvSpPr>
          <p:spPr>
            <a:xfrm>
              <a:off x="2604510" y="2248835"/>
              <a:ext cx="183551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altLang="zh-TW" i="0">
                  <a:solidFill>
                    <a:srgbClr val="242F40"/>
                  </a:solidFill>
                  <a:effectLst/>
                  <a:latin typeface="Source Sans Pro" panose="020B0503030403020204" pitchFamily="34" charset="0"/>
                </a:rPr>
                <a:t>Of total world equity market value in 2020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C118012-93D4-4D3D-91A4-EAE30F1E1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934" y="1741596"/>
              <a:ext cx="2218635" cy="2052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C3F418-E7CE-4AD8-AA6A-E6404F2B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Source Sans Pro"/>
                <a:ea typeface="新細明體"/>
              </a:rPr>
              <a:t>Project</a:t>
            </a:r>
            <a:r>
              <a:rPr lang="en-US" altLang="zh-TW" sz="3600" b="1">
                <a:latin typeface="Source Sans Pro"/>
                <a:ea typeface="新細明體"/>
              </a:rPr>
              <a:t> </a:t>
            </a:r>
            <a:r>
              <a:rPr lang="en-US" altLang="zh-TW">
                <a:latin typeface="Source Sans Pro"/>
                <a:ea typeface="新細明體"/>
              </a:rPr>
              <a:t>Scope</a:t>
            </a:r>
            <a:r>
              <a:rPr lang="en-US" altLang="zh-TW" sz="3600" b="1">
                <a:latin typeface="Source Sans Pro"/>
                <a:ea typeface="新細明體"/>
              </a:rPr>
              <a:t> </a:t>
            </a:r>
            <a:r>
              <a:rPr lang="en-US" altLang="zh-TW" sz="3600" b="1">
                <a:solidFill>
                  <a:srgbClr val="242F40"/>
                </a:solidFill>
                <a:latin typeface="Source Sans Pro"/>
                <a:ea typeface="新細明體"/>
              </a:rPr>
              <a:t>– </a:t>
            </a:r>
            <a:r>
              <a:rPr lang="en-US" altLang="zh-TW">
                <a:latin typeface="Source Sans Pro"/>
                <a:ea typeface="新細明體"/>
              </a:rPr>
              <a:t>Stock</a:t>
            </a:r>
            <a:r>
              <a:rPr lang="en-US" altLang="zh-TW" sz="3600" b="1">
                <a:solidFill>
                  <a:srgbClr val="242F40"/>
                </a:solidFill>
                <a:latin typeface="Source Sans Pro"/>
                <a:ea typeface="新細明體"/>
              </a:rPr>
              <a:t> </a:t>
            </a:r>
            <a:r>
              <a:rPr lang="en-US" altLang="zh-TW">
                <a:latin typeface="Source Sans Pro"/>
                <a:ea typeface="新細明體"/>
              </a:rPr>
              <a:t>Market</a:t>
            </a:r>
            <a:endParaRPr lang="zh-TW" altLang="en-US">
              <a:latin typeface="Source Sans Pro"/>
              <a:ea typeface="新細明體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A2A65F-41FB-4421-BFC9-8281CEAF0DC9}"/>
              </a:ext>
            </a:extLst>
          </p:cNvPr>
          <p:cNvSpPr txBox="1"/>
          <p:nvPr/>
        </p:nvSpPr>
        <p:spPr>
          <a:xfrm>
            <a:off x="8676295" y="2628464"/>
            <a:ext cx="26002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kern="0">
                <a:solidFill>
                  <a:srgbClr val="242F40"/>
                </a:solidFill>
                <a:effectLst/>
                <a:latin typeface="Georgia" panose="02040502050405020303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11</a:t>
            </a:r>
            <a:endParaRPr lang="zh-TW" altLang="en-US" sz="4000" b="1">
              <a:solidFill>
                <a:srgbClr val="242F40"/>
              </a:solidFill>
              <a:latin typeface="Georgia" panose="020405020504050203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BC0290-AFEA-481B-86BF-7F0E2B263906}"/>
              </a:ext>
            </a:extLst>
          </p:cNvPr>
          <p:cNvSpPr txBox="1"/>
          <p:nvPr/>
        </p:nvSpPr>
        <p:spPr>
          <a:xfrm>
            <a:off x="8518979" y="4153006"/>
            <a:ext cx="26002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kern="0">
                <a:solidFill>
                  <a:srgbClr val="242F40"/>
                </a:solidFill>
                <a:effectLst/>
                <a:latin typeface="Georgia" panose="02040502050405020303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156</a:t>
            </a:r>
            <a:endParaRPr lang="zh-TW" altLang="en-US" sz="4000" b="1">
              <a:solidFill>
                <a:srgbClr val="242F40"/>
              </a:solidFill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C0F8CE-C77F-40DE-88F3-582ED667C476}"/>
              </a:ext>
            </a:extLst>
          </p:cNvPr>
          <p:cNvSpPr txBox="1"/>
          <p:nvPr/>
        </p:nvSpPr>
        <p:spPr>
          <a:xfrm>
            <a:off x="10240053" y="2965059"/>
            <a:ext cx="114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0"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Sectors</a:t>
            </a:r>
            <a:endParaRPr lang="zh-TW" altLang="en-US">
              <a:latin typeface="Source Sans Pro" panose="020B0503030403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ECE18-F563-4DA1-913C-C46E00D4A3A6}"/>
              </a:ext>
            </a:extLst>
          </p:cNvPr>
          <p:cNvSpPr txBox="1"/>
          <p:nvPr/>
        </p:nvSpPr>
        <p:spPr>
          <a:xfrm>
            <a:off x="10240053" y="4475760"/>
            <a:ext cx="1141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0"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Sub-industries</a:t>
            </a:r>
            <a:endParaRPr lang="zh-TW" altLang="en-US">
              <a:latin typeface="Source Sans Pro" panose="020B05030304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A01B78-8B15-4713-8194-E788BC6F861D}"/>
              </a:ext>
            </a:extLst>
          </p:cNvPr>
          <p:cNvSpPr txBox="1"/>
          <p:nvPr/>
        </p:nvSpPr>
        <p:spPr>
          <a:xfrm>
            <a:off x="8776205" y="3563459"/>
            <a:ext cx="26002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kern="0">
                <a:solidFill>
                  <a:srgbClr val="242F40"/>
                </a:solidFill>
                <a:effectLst/>
                <a:latin typeface="Georgia" panose="02040502050405020303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&amp;</a:t>
            </a:r>
            <a:endParaRPr lang="zh-TW" altLang="en-US" sz="2400" b="1">
              <a:solidFill>
                <a:srgbClr val="242F40"/>
              </a:solidFill>
              <a:latin typeface="Georgia" panose="02040502050405020303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C5FD9E-B4B7-4495-913C-3FD5AFD2A87E}"/>
              </a:ext>
            </a:extLst>
          </p:cNvPr>
          <p:cNvGrpSpPr/>
          <p:nvPr/>
        </p:nvGrpSpPr>
        <p:grpSpPr>
          <a:xfrm>
            <a:off x="0" y="1235305"/>
            <a:ext cx="12192000" cy="5038336"/>
            <a:chOff x="0" y="1235305"/>
            <a:chExt cx="12192000" cy="503833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548361-35C9-4807-A509-9E68B6021A22}"/>
                </a:ext>
              </a:extLst>
            </p:cNvPr>
            <p:cNvSpPr txBox="1"/>
            <p:nvPr/>
          </p:nvSpPr>
          <p:spPr>
            <a:xfrm>
              <a:off x="0" y="1235305"/>
              <a:ext cx="1219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>
                  <a:solidFill>
                    <a:srgbClr val="242F40"/>
                  </a:solidFill>
                  <a:latin typeface="Source Sans Pro" panose="020B0503030403020204" pitchFamily="34" charset="0"/>
                </a:rPr>
                <a:t>US Market</a:t>
              </a:r>
              <a:endParaRPr lang="zh-TW" altLang="en-US" sz="3600" b="1" dirty="0">
                <a:solidFill>
                  <a:srgbClr val="242F40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5D1A54-2741-419F-8A59-934AD7D3795C}"/>
                </a:ext>
              </a:extLst>
            </p:cNvPr>
            <p:cNvSpPr txBox="1"/>
            <p:nvPr/>
          </p:nvSpPr>
          <p:spPr>
            <a:xfrm>
              <a:off x="119188" y="5873531"/>
              <a:ext cx="30515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 i="0">
                  <a:solidFill>
                    <a:srgbClr val="242F40"/>
                  </a:solidFill>
                  <a:effectLst/>
                  <a:latin typeface="Source Sans Pro" panose="020B0503030403020204" pitchFamily="34" charset="0"/>
                </a:defRPr>
              </a:lvl1pPr>
            </a:lstStyle>
            <a:p>
              <a:pPr algn="ctr"/>
              <a:r>
                <a:rPr lang="en-US" altLang="zh-TW" b="1" dirty="0"/>
                <a:t>Total market capital</a:t>
              </a:r>
              <a:endParaRPr lang="zh-TW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DC8145-021E-41F6-8210-BA5D9455DD27}"/>
                </a:ext>
              </a:extLst>
            </p:cNvPr>
            <p:cNvSpPr txBox="1"/>
            <p:nvPr/>
          </p:nvSpPr>
          <p:spPr>
            <a:xfrm>
              <a:off x="9021240" y="5868920"/>
              <a:ext cx="30515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 i="0">
                  <a:solidFill>
                    <a:srgbClr val="242F40"/>
                  </a:solidFill>
                  <a:effectLst/>
                  <a:latin typeface="Source Sans Pro" panose="020B0503030403020204" pitchFamily="34" charset="0"/>
                </a:defRPr>
              </a:lvl1pPr>
            </a:lstStyle>
            <a:p>
              <a:pPr algn="ctr"/>
              <a:r>
                <a:rPr lang="en-US" altLang="zh-TW" b="1"/>
                <a:t>Diversity of stocks</a:t>
              </a:r>
              <a:endParaRPr lang="zh-TW" altLang="en-US" b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60EC37-902A-4B28-A21A-CD88F3339218}"/>
                </a:ext>
              </a:extLst>
            </p:cNvPr>
            <p:cNvSpPr txBox="1"/>
            <p:nvPr/>
          </p:nvSpPr>
          <p:spPr>
            <a:xfrm>
              <a:off x="4570214" y="5873531"/>
              <a:ext cx="30515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 i="0">
                  <a:solidFill>
                    <a:srgbClr val="242F40"/>
                  </a:solidFill>
                  <a:effectLst/>
                  <a:latin typeface="Source Sans Pro" panose="020B0503030403020204" pitchFamily="34" charset="0"/>
                </a:defRPr>
              </a:lvl1pPr>
            </a:lstStyle>
            <a:p>
              <a:pPr algn="ctr"/>
              <a:r>
                <a:rPr lang="en-US" altLang="zh-TW" b="1"/>
                <a:t>Number of stocks</a:t>
              </a:r>
              <a:endParaRPr lang="zh-TW" altLang="en-US" b="1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BD22EF-B588-406C-8F9F-CA20EE54C997}"/>
              </a:ext>
            </a:extLst>
          </p:cNvPr>
          <p:cNvSpPr txBox="1"/>
          <p:nvPr/>
        </p:nvSpPr>
        <p:spPr>
          <a:xfrm>
            <a:off x="4570214" y="3399325"/>
            <a:ext cx="26002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kern="0">
                <a:solidFill>
                  <a:srgbClr val="242F40"/>
                </a:solidFill>
                <a:effectLst/>
                <a:latin typeface="Georgia" panose="02040502050405020303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3,671</a:t>
            </a:r>
            <a:endParaRPr lang="zh-TW" altLang="en-US" sz="4000" b="1">
              <a:solidFill>
                <a:srgbClr val="242F40"/>
              </a:solidFill>
              <a:latin typeface="Georgia" panose="02040502050405020303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F909FD-A4CC-4CDB-9479-1780B5860090}"/>
              </a:ext>
            </a:extLst>
          </p:cNvPr>
          <p:cNvSpPr txBox="1"/>
          <p:nvPr/>
        </p:nvSpPr>
        <p:spPr>
          <a:xfrm>
            <a:off x="6538675" y="3735452"/>
            <a:ext cx="114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0"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Stocks</a:t>
            </a:r>
            <a:endParaRPr lang="zh-TW" altLang="en-US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0" grpId="0"/>
      <p:bldP spid="33" grpId="0"/>
      <p:bldP spid="34" grpId="0"/>
      <p:bldP spid="24" grpId="0"/>
      <p:bldP spid="3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388EC4-8CEA-4FDB-8AD0-0D7709D8A9B8}"/>
              </a:ext>
            </a:extLst>
          </p:cNvPr>
          <p:cNvSpPr/>
          <p:nvPr/>
        </p:nvSpPr>
        <p:spPr>
          <a:xfrm>
            <a:off x="239485" y="2281645"/>
            <a:ext cx="11713029" cy="990600"/>
          </a:xfrm>
          <a:prstGeom prst="roundRect">
            <a:avLst/>
          </a:prstGeom>
          <a:solidFill>
            <a:srgbClr val="242F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BA7DC-0FA8-4BC3-B367-6BE35BA5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Stock Classification</a:t>
            </a:r>
            <a:endParaRPr lang="zh-TW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69DEF-DA17-4F56-872F-98CCAB8BF880}"/>
              </a:ext>
            </a:extLst>
          </p:cNvPr>
          <p:cNvSpPr txBox="1"/>
          <p:nvPr/>
        </p:nvSpPr>
        <p:spPr>
          <a:xfrm>
            <a:off x="337456" y="2281645"/>
            <a:ext cx="11484430" cy="75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52400" algn="ctr">
              <a:lnSpc>
                <a:spcPct val="150000"/>
              </a:lnSpc>
            </a:pPr>
            <a:r>
              <a:rPr lang="en-US" altLang="zh-TW" sz="2400" b="1" kern="10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10</a:t>
            </a:r>
            <a:r>
              <a:rPr lang="en-US" altLang="zh-TW" sz="2400" kern="100">
                <a:solidFill>
                  <a:schemeClr val="bg1"/>
                </a:solidFill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aggressive stocks </a:t>
            </a:r>
            <a:r>
              <a:rPr lang="en-US" altLang="zh-TW" sz="2400" kern="10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with the </a:t>
            </a:r>
            <a:r>
              <a:rPr lang="en-US" altLang="zh-TW" sz="2400" b="1" kern="10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highest expected return</a:t>
            </a:r>
            <a:r>
              <a:rPr lang="en-US" altLang="zh-TW" sz="2400" kern="10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</a:t>
            </a:r>
            <a:r>
              <a:rPr lang="en-US" altLang="zh-TW" sz="3200" b="1" kern="10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→</a:t>
            </a:r>
            <a:r>
              <a:rPr lang="en-US" altLang="zh-TW" sz="2400" kern="10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Aggressive stock pool</a:t>
            </a:r>
            <a:endParaRPr lang="zh-TW" altLang="zh-TW" sz="2400" kern="100">
              <a:solidFill>
                <a:schemeClr val="bg1"/>
              </a:solidFill>
              <a:effectLst/>
              <a:latin typeface="Source Sans Pro" panose="020B0503030403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4C72A6-4B4B-489D-9E0D-4F048535BED0}"/>
              </a:ext>
            </a:extLst>
          </p:cNvPr>
          <p:cNvSpPr txBox="1">
            <a:spLocks/>
          </p:cNvSpPr>
          <p:nvPr/>
        </p:nvSpPr>
        <p:spPr>
          <a:xfrm>
            <a:off x="239485" y="1453397"/>
            <a:ext cx="10515600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>
                <a:solidFill>
                  <a:srgbClr val="242F4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r>
              <a:rPr lang="en-US" altLang="zh-TW"/>
              <a:t>Aggressive Stock: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8E7E68-A698-4577-BD2B-EFB55DC02BE6}"/>
              </a:ext>
            </a:extLst>
          </p:cNvPr>
          <p:cNvSpPr txBox="1">
            <a:spLocks/>
          </p:cNvSpPr>
          <p:nvPr/>
        </p:nvSpPr>
        <p:spPr>
          <a:xfrm>
            <a:off x="239485" y="3771566"/>
            <a:ext cx="10515600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>
                <a:solidFill>
                  <a:srgbClr val="242F4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r>
              <a:rPr lang="en-US" altLang="zh-TW"/>
              <a:t>Defensive Stock: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2FCCB1-2870-412E-891D-D02B475C52B9}"/>
              </a:ext>
            </a:extLst>
          </p:cNvPr>
          <p:cNvSpPr/>
          <p:nvPr/>
        </p:nvSpPr>
        <p:spPr>
          <a:xfrm>
            <a:off x="239485" y="4599814"/>
            <a:ext cx="11713029" cy="990600"/>
          </a:xfrm>
          <a:prstGeom prst="roundRect">
            <a:avLst/>
          </a:prstGeom>
          <a:solidFill>
            <a:srgbClr val="242F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B6731-DB58-4C2B-B3DB-6D964E6EA112}"/>
              </a:ext>
            </a:extLst>
          </p:cNvPr>
          <p:cNvSpPr txBox="1"/>
          <p:nvPr/>
        </p:nvSpPr>
        <p:spPr>
          <a:xfrm>
            <a:off x="239485" y="4599814"/>
            <a:ext cx="11157858" cy="75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52400" algn="ctr">
              <a:lnSpc>
                <a:spcPct val="150000"/>
              </a:lnSpc>
            </a:pPr>
            <a:r>
              <a:rPr lang="en-US" altLang="zh-TW" sz="2400" b="1" kern="10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10</a:t>
            </a:r>
            <a:r>
              <a:rPr lang="en-US" altLang="zh-TW" sz="2400" kern="100">
                <a:solidFill>
                  <a:schemeClr val="bg1"/>
                </a:solidFill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defensive stocks </a:t>
            </a:r>
            <a:r>
              <a:rPr lang="en-US" altLang="zh-TW" sz="2400" kern="10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with the </a:t>
            </a:r>
            <a:r>
              <a:rPr lang="en-US" altLang="zh-TW" sz="2400" b="1" kern="10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lowest risk index </a:t>
            </a:r>
            <a:r>
              <a:rPr lang="en-US" altLang="zh-TW" sz="3200" b="1" kern="10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→</a:t>
            </a:r>
            <a:r>
              <a:rPr lang="en-US" altLang="zh-TW" sz="2400" kern="10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Defensive stock pool</a:t>
            </a:r>
            <a:endParaRPr lang="zh-TW" altLang="zh-TW" sz="2400" kern="100">
              <a:solidFill>
                <a:schemeClr val="bg1"/>
              </a:solidFill>
              <a:effectLst/>
              <a:latin typeface="Source Sans Pro" panose="020B0503030403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9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77C0-1537-4BD5-96E1-6F546B16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Stock Type Distribution</a:t>
            </a:r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96CE7-F730-46B2-91CC-A4C590FAD8B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7"/>
          <a:stretch/>
        </p:blipFill>
        <p:spPr>
          <a:xfrm>
            <a:off x="2077025" y="1231060"/>
            <a:ext cx="8037949" cy="439588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3A3457-6E1E-49D6-8522-DE3761B78ABD}"/>
              </a:ext>
            </a:extLst>
          </p:cNvPr>
          <p:cNvSpPr/>
          <p:nvPr/>
        </p:nvSpPr>
        <p:spPr>
          <a:xfrm>
            <a:off x="2077025" y="5769204"/>
            <a:ext cx="8037949" cy="490194"/>
          </a:xfrm>
          <a:prstGeom prst="round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Maximum Risk Index for Defensive Stock = 0.043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29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5F7A-4165-40D4-A287-434B1A2C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Stock Matrix</a:t>
            </a:r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8B4E8-A26F-4BC3-B531-D57C28CDC2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25" y="1363556"/>
            <a:ext cx="5913696" cy="50295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754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F509-FF77-4318-B944-4A6A6AB9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Aggressive Portfolio</a:t>
            </a:r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191A0-9970-4CE2-99E4-1555271B21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00" y="1363556"/>
            <a:ext cx="5913696" cy="50295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3C73A0C-D542-434B-B297-FEBD362BEAFD}"/>
              </a:ext>
            </a:extLst>
          </p:cNvPr>
          <p:cNvSpPr/>
          <p:nvPr/>
        </p:nvSpPr>
        <p:spPr>
          <a:xfrm>
            <a:off x="9226018" y="1448017"/>
            <a:ext cx="1349604" cy="1280196"/>
          </a:xfrm>
          <a:prstGeom prst="ellipse">
            <a:avLst/>
          </a:prstGeom>
          <a:solidFill>
            <a:srgbClr val="F35B78">
              <a:alpha val="4980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100%</a:t>
            </a:r>
            <a:endParaRPr lang="zh-TW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09CBC-0A62-4997-A2BC-563F9BDFB4B1}"/>
              </a:ext>
            </a:extLst>
          </p:cNvPr>
          <p:cNvSpPr txBox="1"/>
          <p:nvPr/>
        </p:nvSpPr>
        <p:spPr>
          <a:xfrm>
            <a:off x="10746824" y="2088115"/>
            <a:ext cx="73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/>
              <a:t>5</a:t>
            </a:r>
          </a:p>
          <a:p>
            <a:pPr algn="ctr"/>
            <a:r>
              <a:rPr lang="en-US" altLang="zh-TW" sz="1400" b="1"/>
              <a:t> Stocks</a:t>
            </a:r>
            <a:endParaRPr lang="zh-TW" altLang="en-US" sz="1400" b="1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CE34DDA-ACFF-4495-9501-77F68CF871CF}"/>
              </a:ext>
            </a:extLst>
          </p:cNvPr>
          <p:cNvCxnSpPr>
            <a:cxnSpLocks/>
            <a:stCxn id="10" idx="6"/>
            <a:endCxn id="11" idx="1"/>
          </p:cNvCxnSpPr>
          <p:nvPr/>
        </p:nvCxnSpPr>
        <p:spPr>
          <a:xfrm>
            <a:off x="10575622" y="2088115"/>
            <a:ext cx="171202" cy="2616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7C966D97-0A24-46CF-8AC0-E20961D049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803" y="1455378"/>
            <a:ext cx="5092936" cy="4535529"/>
          </a:xfrm>
        </p:spPr>
        <p:txBody>
          <a:bodyPr/>
          <a:lstStyle/>
          <a:p>
            <a:pPr marL="0" indent="0">
              <a:buNone/>
            </a:pPr>
            <a:r>
              <a:rPr lang="en-US" altLang="zh-HK" b="1"/>
              <a:t>User Status: Not Retired</a:t>
            </a:r>
            <a:endParaRPr lang="en-US" altLang="zh-HK"/>
          </a:p>
          <a:p>
            <a:pPr marL="0" indent="0">
              <a:buNone/>
            </a:pPr>
            <a:r>
              <a:rPr lang="en-US" altLang="zh-HK"/>
              <a:t>Total Asset: $10,000</a:t>
            </a:r>
          </a:p>
          <a:p>
            <a:pPr marL="0" indent="0">
              <a:buNone/>
            </a:pPr>
            <a:r>
              <a:rPr lang="en-US" altLang="zh-HK"/>
              <a:t>Investment Goal: $1,000,000</a:t>
            </a:r>
          </a:p>
          <a:p>
            <a:pPr marL="0" indent="0">
              <a:buNone/>
            </a:pPr>
            <a:r>
              <a:rPr lang="en-US" altLang="zh-TW"/>
              <a:t>FIRE </a:t>
            </a:r>
            <a:r>
              <a:rPr lang="en-US" altLang="zh-HK"/>
              <a:t>Progress: 1%</a:t>
            </a:r>
          </a:p>
          <a:p>
            <a:pPr marL="0" indent="0">
              <a:buNone/>
            </a:pPr>
            <a:endParaRPr lang="en-US" altLang="zh-HK"/>
          </a:p>
          <a:p>
            <a:pPr marL="0" indent="0">
              <a:buNone/>
            </a:pPr>
            <a:r>
              <a:rPr lang="en-US" altLang="zh-TW" b="1"/>
              <a:t>Portfolio:</a:t>
            </a:r>
          </a:p>
          <a:p>
            <a:pPr marL="0" indent="0">
              <a:buNone/>
            </a:pPr>
            <a:r>
              <a:rPr lang="en-US" altLang="zh-HK"/>
              <a:t>5 Stocks</a:t>
            </a:r>
          </a:p>
          <a:p>
            <a:pPr marL="0" indent="0">
              <a:buNone/>
            </a:pPr>
            <a:r>
              <a:rPr lang="en-HK" altLang="zh-HK"/>
              <a:t>Each stock: </a:t>
            </a:r>
            <a:r>
              <a:rPr lang="en-US" altLang="zh-TW"/>
              <a:t>2</a:t>
            </a:r>
            <a:r>
              <a:rPr lang="en-HK" altLang="zh-HK"/>
              <a:t>0% of the portfolio</a:t>
            </a: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6167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F509-FF77-4318-B944-4A6A6AB9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Aggressive Portfolio</a:t>
            </a:r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191A0-9970-4CE2-99E4-1555271B21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68" y="1363556"/>
            <a:ext cx="5913696" cy="50295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A62A985-77C9-4061-B858-692B0C3013A7}"/>
              </a:ext>
            </a:extLst>
          </p:cNvPr>
          <p:cNvSpPr>
            <a:spLocks/>
          </p:cNvSpPr>
          <p:nvPr/>
        </p:nvSpPr>
        <p:spPr>
          <a:xfrm>
            <a:off x="8562310" y="2293622"/>
            <a:ext cx="900000" cy="900000"/>
          </a:xfrm>
          <a:prstGeom prst="ellipse">
            <a:avLst/>
          </a:prstGeom>
          <a:solidFill>
            <a:srgbClr val="5775F7">
              <a:alpha val="5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50%</a:t>
            </a:r>
            <a:endParaRPr lang="zh-TW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EB422-6F69-4B1C-A36B-F838DDBC3147}"/>
              </a:ext>
            </a:extLst>
          </p:cNvPr>
          <p:cNvSpPr txBox="1"/>
          <p:nvPr/>
        </p:nvSpPr>
        <p:spPr>
          <a:xfrm>
            <a:off x="9282355" y="3193622"/>
            <a:ext cx="73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/>
              <a:t>5</a:t>
            </a:r>
          </a:p>
          <a:p>
            <a:pPr algn="ctr"/>
            <a:r>
              <a:rPr lang="en-US" altLang="zh-TW" sz="1400" b="1"/>
              <a:t> Stocks</a:t>
            </a:r>
            <a:endParaRPr lang="zh-TW" altLang="en-US" sz="1400" b="1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A9EA79B-B9C7-47D4-BAF2-06E22E51DF87}"/>
              </a:ext>
            </a:extLst>
          </p:cNvPr>
          <p:cNvCxnSpPr>
            <a:cxnSpLocks/>
            <a:stCxn id="5" idx="4"/>
            <a:endCxn id="6" idx="1"/>
          </p:cNvCxnSpPr>
          <p:nvPr/>
        </p:nvCxnSpPr>
        <p:spPr>
          <a:xfrm rot="16200000" flipH="1">
            <a:off x="9016527" y="3189404"/>
            <a:ext cx="261610" cy="270045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3C73A0C-D542-434B-B297-FEBD362BEAFD}"/>
              </a:ext>
            </a:extLst>
          </p:cNvPr>
          <p:cNvSpPr>
            <a:spLocks/>
          </p:cNvSpPr>
          <p:nvPr/>
        </p:nvSpPr>
        <p:spPr>
          <a:xfrm>
            <a:off x="9462310" y="1638115"/>
            <a:ext cx="900000" cy="900000"/>
          </a:xfrm>
          <a:prstGeom prst="ellipse">
            <a:avLst/>
          </a:prstGeom>
          <a:solidFill>
            <a:srgbClr val="F35B78">
              <a:alpha val="4980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50%</a:t>
            </a:r>
            <a:endParaRPr lang="zh-TW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09CBC-0A62-4997-A2BC-563F9BDFB4B1}"/>
              </a:ext>
            </a:extLst>
          </p:cNvPr>
          <p:cNvSpPr txBox="1"/>
          <p:nvPr/>
        </p:nvSpPr>
        <p:spPr>
          <a:xfrm>
            <a:off x="10760843" y="2088115"/>
            <a:ext cx="73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/>
              <a:t>5</a:t>
            </a:r>
          </a:p>
          <a:p>
            <a:pPr algn="ctr"/>
            <a:r>
              <a:rPr lang="en-US" altLang="zh-TW" sz="1400" b="1"/>
              <a:t> Stocks</a:t>
            </a:r>
            <a:endParaRPr lang="zh-TW" altLang="en-US" sz="1400" b="1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CE34DDA-ACFF-4495-9501-77F68CF871CF}"/>
              </a:ext>
            </a:extLst>
          </p:cNvPr>
          <p:cNvCxnSpPr>
            <a:cxnSpLocks/>
            <a:stCxn id="10" idx="6"/>
            <a:endCxn id="11" idx="1"/>
          </p:cNvCxnSpPr>
          <p:nvPr/>
        </p:nvCxnSpPr>
        <p:spPr>
          <a:xfrm>
            <a:off x="10362310" y="2088115"/>
            <a:ext cx="398533" cy="2616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5D341DF1-DC97-4A21-9715-7E8F4C7DC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803" y="1455378"/>
            <a:ext cx="5092936" cy="4511789"/>
          </a:xfrm>
        </p:spPr>
        <p:txBody>
          <a:bodyPr/>
          <a:lstStyle/>
          <a:p>
            <a:pPr marL="0" indent="0">
              <a:buNone/>
            </a:pPr>
            <a:r>
              <a:rPr lang="en-US" altLang="zh-HK" b="1"/>
              <a:t>User Status: Not Retired</a:t>
            </a:r>
            <a:endParaRPr lang="en-US" altLang="zh-HK"/>
          </a:p>
          <a:p>
            <a:pPr marL="0" indent="0">
              <a:buNone/>
            </a:pPr>
            <a:r>
              <a:rPr lang="en-US" altLang="zh-HK"/>
              <a:t>Total Asset: $700,000</a:t>
            </a:r>
          </a:p>
          <a:p>
            <a:pPr marL="0" indent="0">
              <a:buNone/>
            </a:pPr>
            <a:r>
              <a:rPr lang="en-US" altLang="zh-HK"/>
              <a:t>Investment Goal: $1,000,000</a:t>
            </a:r>
          </a:p>
          <a:p>
            <a:pPr marL="0" indent="0">
              <a:buNone/>
            </a:pPr>
            <a:r>
              <a:rPr lang="en-US" altLang="zh-TW"/>
              <a:t>FIRE </a:t>
            </a:r>
            <a:r>
              <a:rPr lang="en-US" altLang="zh-HK"/>
              <a:t>Progress: 70%</a:t>
            </a:r>
          </a:p>
          <a:p>
            <a:pPr marL="0" indent="0">
              <a:buNone/>
            </a:pPr>
            <a:endParaRPr lang="en-US" altLang="zh-HK"/>
          </a:p>
          <a:p>
            <a:pPr marL="0" indent="0">
              <a:buNone/>
            </a:pPr>
            <a:r>
              <a:rPr lang="en-US" altLang="zh-TW" b="1"/>
              <a:t>Portfolio:</a:t>
            </a:r>
          </a:p>
          <a:p>
            <a:pPr marL="0" indent="0">
              <a:buNone/>
            </a:pPr>
            <a:r>
              <a:rPr lang="en-US" altLang="zh-HK"/>
              <a:t>10 Stocks</a:t>
            </a:r>
          </a:p>
          <a:p>
            <a:pPr marL="0" indent="0">
              <a:buNone/>
            </a:pPr>
            <a:r>
              <a:rPr lang="en-HK" altLang="zh-HK"/>
              <a:t>Each pair of aggressive stock and defensive stock: 20% of the portfolio</a:t>
            </a:r>
          </a:p>
          <a:p>
            <a:pPr marL="0" indent="0">
              <a:buNone/>
            </a:pP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1515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F509-FF77-4318-B944-4A6A6AB9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Source Sans Pro"/>
                <a:ea typeface="Source Sans Pro"/>
                <a:cs typeface="Calibri Light"/>
              </a:rPr>
              <a:t>Defensive</a:t>
            </a:r>
            <a:r>
              <a:rPr lang="en-US" altLang="zh-TW"/>
              <a:t> Portfolio</a:t>
            </a:r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191A0-9970-4CE2-99E4-1555271B21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53" y="1363556"/>
            <a:ext cx="5913696" cy="50295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A62A985-77C9-4061-B858-692B0C3013A7}"/>
              </a:ext>
            </a:extLst>
          </p:cNvPr>
          <p:cNvSpPr/>
          <p:nvPr/>
        </p:nvSpPr>
        <p:spPr>
          <a:xfrm>
            <a:off x="8371226" y="2148803"/>
            <a:ext cx="1349604" cy="1280196"/>
          </a:xfrm>
          <a:prstGeom prst="ellipse">
            <a:avLst/>
          </a:prstGeom>
          <a:solidFill>
            <a:srgbClr val="5775F7">
              <a:alpha val="4980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100%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EB422-6F69-4B1C-A36B-F838DDBC3147}"/>
              </a:ext>
            </a:extLst>
          </p:cNvPr>
          <p:cNvSpPr txBox="1"/>
          <p:nvPr/>
        </p:nvSpPr>
        <p:spPr>
          <a:xfrm>
            <a:off x="9293240" y="3428999"/>
            <a:ext cx="73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/>
              <a:t>10</a:t>
            </a:r>
          </a:p>
          <a:p>
            <a:pPr algn="ctr"/>
            <a:r>
              <a:rPr lang="en-US" altLang="zh-TW" sz="1400" b="1"/>
              <a:t> Stocks</a:t>
            </a:r>
            <a:endParaRPr lang="zh-TW" altLang="en-US" sz="1400" b="1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A9EA79B-B9C7-47D4-BAF2-06E22E51DF87}"/>
              </a:ext>
            </a:extLst>
          </p:cNvPr>
          <p:cNvCxnSpPr>
            <a:cxnSpLocks/>
            <a:stCxn id="5" idx="4"/>
            <a:endCxn id="6" idx="1"/>
          </p:cNvCxnSpPr>
          <p:nvPr/>
        </p:nvCxnSpPr>
        <p:spPr>
          <a:xfrm rot="16200000" flipH="1">
            <a:off x="9038829" y="3436198"/>
            <a:ext cx="261610" cy="2472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37FAB7CC-340D-404E-AF28-9F96BBC16DF9}"/>
              </a:ext>
            </a:extLst>
          </p:cNvPr>
          <p:cNvSpPr txBox="1">
            <a:spLocks/>
          </p:cNvSpPr>
          <p:nvPr/>
        </p:nvSpPr>
        <p:spPr>
          <a:xfrm>
            <a:off x="155803" y="1455378"/>
            <a:ext cx="5092936" cy="4535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HK" b="1"/>
              <a:t>User Status: Retired</a:t>
            </a:r>
            <a:endParaRPr lang="en-US" altLang="zh-HK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HK"/>
              <a:t>Total Asset: $1,100,000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HK"/>
              <a:t>Investment Goal: $1,000,000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/>
              <a:t>FIRE </a:t>
            </a:r>
            <a:r>
              <a:rPr lang="en-US" altLang="zh-HK"/>
              <a:t>Progress: &gt;100%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HK"/>
          </a:p>
          <a:p>
            <a:pPr marL="0" indent="0">
              <a:buNone/>
            </a:pPr>
            <a:r>
              <a:rPr lang="en-US" altLang="zh-TW" b="1"/>
              <a:t>Portfolio:</a:t>
            </a:r>
          </a:p>
          <a:p>
            <a:pPr marL="0" indent="0">
              <a:buNone/>
            </a:pPr>
            <a:r>
              <a:rPr lang="en-US" altLang="zh-HK"/>
              <a:t>10 Stocks</a:t>
            </a:r>
          </a:p>
          <a:p>
            <a:pPr marL="0" indent="0">
              <a:buNone/>
            </a:pPr>
            <a:r>
              <a:rPr lang="en-HK" altLang="zh-HK"/>
              <a:t>Each stock: </a:t>
            </a:r>
            <a:r>
              <a:rPr lang="en-US" altLang="zh-HK"/>
              <a:t>1</a:t>
            </a:r>
            <a:r>
              <a:rPr lang="en-HK" altLang="zh-HK"/>
              <a:t>0% of the portfolio</a:t>
            </a: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246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F414-DC9A-4C75-A695-DA967450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Source Sans Pro"/>
                <a:cs typeface="Calibri Light"/>
              </a:rPr>
              <a:t>Aggressive Portfolio Result</a:t>
            </a:r>
            <a:endParaRPr lang="en-US">
              <a:latin typeface="Source Sans Pro"/>
              <a:ea typeface="Source Sans Pro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D7A311B-ED98-4E2C-AD86-32AA237E1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863659"/>
              </p:ext>
            </p:extLst>
          </p:nvPr>
        </p:nvGraphicFramePr>
        <p:xfrm>
          <a:off x="3048181" y="1312739"/>
          <a:ext cx="8551454" cy="4964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83D36B7-7563-43D2-95A2-3DC66F4A2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803" y="1455378"/>
            <a:ext cx="5092936" cy="4535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1600" b="1"/>
              <a:t>User Status: Not Retired</a:t>
            </a:r>
            <a:endParaRPr lang="en-US" altLang="zh-HK" sz="1600"/>
          </a:p>
          <a:p>
            <a:pPr marL="0" indent="0">
              <a:buNone/>
            </a:pPr>
            <a:r>
              <a:rPr lang="en-US" altLang="zh-HK" sz="1600"/>
              <a:t>Total Asset: $10,000</a:t>
            </a:r>
          </a:p>
          <a:p>
            <a:pPr marL="0" indent="0">
              <a:buNone/>
            </a:pPr>
            <a:r>
              <a:rPr lang="en-US" altLang="zh-HK" sz="1600"/>
              <a:t>Investment Goal: $1,000,000</a:t>
            </a:r>
          </a:p>
          <a:p>
            <a:pPr marL="0" indent="0">
              <a:buNone/>
            </a:pPr>
            <a:r>
              <a:rPr lang="en-US" altLang="zh-TW" sz="1600"/>
              <a:t>FIRE </a:t>
            </a:r>
            <a:r>
              <a:rPr lang="en-US" altLang="zh-HK" sz="1600"/>
              <a:t>Progress: 1%</a:t>
            </a:r>
          </a:p>
          <a:p>
            <a:pPr marL="0" indent="0">
              <a:buNone/>
            </a:pPr>
            <a:endParaRPr lang="en-US" altLang="zh-HK" sz="1600"/>
          </a:p>
          <a:p>
            <a:pPr marL="0" indent="0">
              <a:buNone/>
            </a:pPr>
            <a:r>
              <a:rPr lang="en-US" altLang="zh-TW" sz="1600" b="1"/>
              <a:t>Portfolio:</a:t>
            </a:r>
          </a:p>
          <a:p>
            <a:pPr marL="0" indent="0">
              <a:buNone/>
            </a:pPr>
            <a:r>
              <a:rPr lang="en-US" altLang="zh-HK" sz="1600"/>
              <a:t>5 Stocks</a:t>
            </a:r>
          </a:p>
          <a:p>
            <a:pPr marL="0" indent="0">
              <a:buNone/>
            </a:pPr>
            <a:r>
              <a:rPr lang="en-HK" altLang="zh-HK" sz="1600"/>
              <a:t>Each stock: </a:t>
            </a:r>
            <a:r>
              <a:rPr lang="en-US" altLang="zh-TW" sz="1600"/>
              <a:t>2</a:t>
            </a:r>
            <a:r>
              <a:rPr lang="en-HK" altLang="zh-HK" sz="1600"/>
              <a:t>0% of the portfolio</a:t>
            </a:r>
          </a:p>
          <a:p>
            <a:pPr marL="0" indent="0">
              <a:buNone/>
            </a:pPr>
            <a:r>
              <a:rPr lang="en-US" altLang="zh-TW" sz="1600"/>
              <a:t>Expected Growth: 10.2%</a:t>
            </a:r>
            <a:endParaRPr lang="zh-HK" altLang="en-US" sz="1600"/>
          </a:p>
        </p:txBody>
      </p:sp>
    </p:spTree>
    <p:extLst>
      <p:ext uri="{BB962C8B-B14F-4D97-AF65-F5344CB8AC3E}">
        <p14:creationId xmlns:p14="http://schemas.microsoft.com/office/powerpoint/2010/main" val="30052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F414-DC9A-4C75-A695-DA967450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Source Sans Pro"/>
                <a:cs typeface="Calibri Light"/>
              </a:rPr>
              <a:t>Defensive Portfolio Result</a:t>
            </a:r>
            <a:endParaRPr lang="en-US">
              <a:latin typeface="Source Sans Pro"/>
              <a:ea typeface="Source Sans Pro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76DB202-4E3D-40DE-8424-3A2665ED54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030081"/>
              </p:ext>
            </p:extLst>
          </p:nvPr>
        </p:nvGraphicFramePr>
        <p:xfrm>
          <a:off x="2989319" y="1215897"/>
          <a:ext cx="8616927" cy="5164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473A3BA-BE77-4C03-8034-00F2921664DA}"/>
              </a:ext>
            </a:extLst>
          </p:cNvPr>
          <p:cNvSpPr txBox="1">
            <a:spLocks/>
          </p:cNvSpPr>
          <p:nvPr/>
        </p:nvSpPr>
        <p:spPr>
          <a:xfrm>
            <a:off x="155803" y="1455378"/>
            <a:ext cx="5092936" cy="4535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HK" sz="1600" b="1"/>
              <a:t>User Status: Retired</a:t>
            </a:r>
            <a:endParaRPr lang="en-US" altLang="zh-HK" sz="16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HK" sz="1600"/>
              <a:t>Total Asset: $1,100,000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HK" sz="1600"/>
              <a:t>Investment Goal: $1,000,000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/>
              <a:t>FIRE </a:t>
            </a:r>
            <a:r>
              <a:rPr lang="en-US" altLang="zh-HK" sz="1600"/>
              <a:t>Progress: &gt;100%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HK" sz="1600"/>
          </a:p>
          <a:p>
            <a:pPr marL="0" indent="0">
              <a:buNone/>
            </a:pPr>
            <a:r>
              <a:rPr lang="en-US" altLang="zh-TW" sz="1600" b="1"/>
              <a:t>Portfolio:</a:t>
            </a:r>
          </a:p>
          <a:p>
            <a:pPr marL="0" indent="0">
              <a:buNone/>
            </a:pPr>
            <a:r>
              <a:rPr lang="en-US" altLang="zh-HK" sz="1600"/>
              <a:t>10 Stocks</a:t>
            </a:r>
          </a:p>
          <a:p>
            <a:pPr marL="0" indent="0">
              <a:buNone/>
            </a:pPr>
            <a:r>
              <a:rPr lang="en-HK" altLang="zh-HK" sz="1600"/>
              <a:t>Each stock: </a:t>
            </a:r>
            <a:r>
              <a:rPr lang="en-US" altLang="zh-HK" sz="1600"/>
              <a:t>1</a:t>
            </a:r>
            <a:r>
              <a:rPr lang="en-HK" altLang="zh-HK" sz="1600"/>
              <a:t>0% of the portfolio</a:t>
            </a:r>
          </a:p>
          <a:p>
            <a:pPr marL="0" indent="0">
              <a:buNone/>
            </a:pPr>
            <a:r>
              <a:rPr lang="en-US" altLang="zh-TW" sz="1600"/>
              <a:t>Expected Growth: 4.05%</a:t>
            </a:r>
            <a:endParaRPr lang="zh-HK" altLang="en-US" sz="1600"/>
          </a:p>
        </p:txBody>
      </p:sp>
    </p:spTree>
    <p:extLst>
      <p:ext uri="{BB962C8B-B14F-4D97-AF65-F5344CB8AC3E}">
        <p14:creationId xmlns:p14="http://schemas.microsoft.com/office/powerpoint/2010/main" val="96551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4896-8EDF-4704-AC3B-085A304A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Experiment Conclusion</a:t>
            </a:r>
            <a:endParaRPr lang="zh-TW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685BC6-3128-4E7B-96B8-1F4D2B069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564815"/>
              </p:ext>
            </p:extLst>
          </p:nvPr>
        </p:nvGraphicFramePr>
        <p:xfrm>
          <a:off x="319853" y="1580769"/>
          <a:ext cx="11329306" cy="3866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682">
                  <a:extLst>
                    <a:ext uri="{9D8B030D-6E8A-4147-A177-3AD203B41FA5}">
                      <a16:colId xmlns:a16="http://schemas.microsoft.com/office/drawing/2014/main" val="555265268"/>
                    </a:ext>
                  </a:extLst>
                </a:gridCol>
                <a:gridCol w="4207812">
                  <a:extLst>
                    <a:ext uri="{9D8B030D-6E8A-4147-A177-3AD203B41FA5}">
                      <a16:colId xmlns:a16="http://schemas.microsoft.com/office/drawing/2014/main" val="3234479925"/>
                    </a:ext>
                  </a:extLst>
                </a:gridCol>
                <a:gridCol w="4207812">
                  <a:extLst>
                    <a:ext uri="{9D8B030D-6E8A-4147-A177-3AD203B41FA5}">
                      <a16:colId xmlns:a16="http://schemas.microsoft.com/office/drawing/2014/main" val="1557633846"/>
                    </a:ext>
                  </a:extLst>
                </a:gridCol>
              </a:tblGrid>
              <a:tr h="487323"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endParaRPr lang="en-HK" b="1" kern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HK" b="1" kern="0" dirty="0">
                          <a:effectLst/>
                          <a:latin typeface="Source Sans Pro" panose="020B0503030403020204" pitchFamily="34" charset="0"/>
                        </a:rPr>
                        <a:t>Aggressive Portfolio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R="152400" lvl="0" algn="ctr">
                        <a:buNone/>
                      </a:pPr>
                      <a:r>
                        <a:rPr lang="en-US" altLang="zh-TW" b="1" kern="0" dirty="0">
                          <a:effectLst/>
                          <a:latin typeface="Source Sans Pro" panose="020B0503030403020204" pitchFamily="34" charset="0"/>
                        </a:rPr>
                        <a:t>Defensive Portfolio</a:t>
                      </a:r>
                      <a:endParaRPr lang="en-HK" b="1" kern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261101"/>
                  </a:ext>
                </a:extLst>
              </a:tr>
              <a:tr h="675759"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altLang="zh-TW" sz="1800" b="1" kern="10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Expected Annual Return</a:t>
                      </a:r>
                      <a:endParaRPr lang="zh-TW" sz="1800" b="1" kern="100">
                        <a:solidFill>
                          <a:schemeClr val="bg1"/>
                        </a:solidFill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152400" algn="ctr">
                        <a:lnSpc>
                          <a:spcPct val="150000"/>
                        </a:lnSpc>
                      </a:pPr>
                      <a:r>
                        <a:rPr lang="en-US" altLang="zh-TW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13.60%</a:t>
                      </a:r>
                      <a:endParaRPr 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15240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5.40%</a:t>
                      </a:r>
                      <a:endParaRPr lang="zh-TW" alt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9283421"/>
                  </a:ext>
                </a:extLst>
              </a:tr>
              <a:tr h="675759">
                <a:tc>
                  <a:txBody>
                    <a:bodyPr/>
                    <a:lstStyle/>
                    <a:p>
                      <a:pPr marR="152400" algn="l">
                        <a:lnSpc>
                          <a:spcPct val="150000"/>
                        </a:lnSpc>
                      </a:pPr>
                      <a:r>
                        <a:rPr lang="en-US" altLang="zh-TW" sz="1800" b="1" kern="10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Annualized Return</a:t>
                      </a:r>
                      <a:endParaRPr lang="zh-TW" sz="1800" b="1" kern="100">
                        <a:solidFill>
                          <a:schemeClr val="bg1"/>
                        </a:solidFill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152400" algn="ctr">
                        <a:lnSpc>
                          <a:spcPct val="150000"/>
                        </a:lnSpc>
                      </a:pPr>
                      <a:r>
                        <a:rPr lang="en-US" altLang="zh-TW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12.24%</a:t>
                      </a:r>
                      <a:endParaRPr 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15240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12.03%</a:t>
                      </a:r>
                      <a:endParaRPr lang="zh-TW" alt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3355557"/>
                  </a:ext>
                </a:extLst>
              </a:tr>
              <a:tr h="675759">
                <a:tc>
                  <a:txBody>
                    <a:bodyPr/>
                    <a:lstStyle/>
                    <a:p>
                      <a:pPr marL="0" marR="15240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0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Average Monthly Growth</a:t>
                      </a:r>
                      <a:endParaRPr lang="zh-TW" altLang="zh-TW" sz="1800" b="1" kern="100">
                        <a:solidFill>
                          <a:schemeClr val="bg1"/>
                        </a:solidFill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152400" algn="ctr">
                        <a:lnSpc>
                          <a:spcPct val="150000"/>
                        </a:lnSpc>
                      </a:pPr>
                      <a:r>
                        <a:rPr lang="en-US" altLang="zh-TW" sz="1800" kern="100"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1.0%</a:t>
                      </a:r>
                      <a:endParaRPr lang="zh-TW" alt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152400" algn="ctr">
                        <a:lnSpc>
                          <a:spcPct val="150000"/>
                        </a:lnSpc>
                      </a:pPr>
                      <a:r>
                        <a:rPr lang="en-US" altLang="zh-TW" sz="1800" kern="100"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1.0%</a:t>
                      </a:r>
                      <a:endParaRPr lang="zh-TW" alt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2834962"/>
                  </a:ext>
                </a:extLst>
              </a:tr>
              <a:tr h="675759">
                <a:tc>
                  <a:txBody>
                    <a:bodyPr/>
                    <a:lstStyle/>
                    <a:p>
                      <a:pPr marL="0" marR="15240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0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Maximum Monthly Profit</a:t>
                      </a:r>
                      <a:endParaRPr lang="zh-TW" altLang="zh-TW" sz="1800" b="1" kern="100">
                        <a:solidFill>
                          <a:schemeClr val="bg1"/>
                        </a:solidFill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152400" algn="ctr">
                        <a:lnSpc>
                          <a:spcPct val="150000"/>
                        </a:lnSpc>
                      </a:pPr>
                      <a:r>
                        <a:rPr lang="en-US" altLang="zh-TW" sz="1800" kern="100"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13.6%</a:t>
                      </a:r>
                      <a:endParaRPr lang="zh-TW" alt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152400" algn="ctr">
                        <a:lnSpc>
                          <a:spcPct val="150000"/>
                        </a:lnSpc>
                      </a:pPr>
                      <a:r>
                        <a:rPr lang="en-US" altLang="zh-TW" sz="1800" kern="100"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4.6%</a:t>
                      </a:r>
                      <a:endParaRPr lang="zh-TW" alt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4613757"/>
                  </a:ext>
                </a:extLst>
              </a:tr>
              <a:tr h="675759">
                <a:tc>
                  <a:txBody>
                    <a:bodyPr/>
                    <a:lstStyle/>
                    <a:p>
                      <a:pPr marL="0" marR="15240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0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Maximum Monthly Loss</a:t>
                      </a:r>
                      <a:endParaRPr lang="zh-TW" altLang="zh-TW" sz="1800" b="1" kern="100">
                        <a:solidFill>
                          <a:schemeClr val="bg1"/>
                        </a:solidFill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152400" algn="ctr">
                        <a:lnSpc>
                          <a:spcPct val="150000"/>
                        </a:lnSpc>
                      </a:pPr>
                      <a:r>
                        <a:rPr lang="en-US" altLang="zh-TW" sz="1800" kern="100"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-5.2%</a:t>
                      </a:r>
                      <a:endParaRPr lang="zh-TW" altLang="zh-TW" sz="1800" kern="10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152400" algn="ctr">
                        <a:lnSpc>
                          <a:spcPct val="150000"/>
                        </a:lnSpc>
                      </a:pPr>
                      <a:r>
                        <a:rPr lang="en-US" altLang="zh-TW" sz="1800" kern="100" dirty="0">
                          <a:effectLst/>
                          <a:latin typeface="Source Sans Pro" panose="020B050303040302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-0.8%</a:t>
                      </a:r>
                      <a:endParaRPr lang="zh-TW" altLang="zh-TW" sz="1800" kern="100" dirty="0">
                        <a:effectLst/>
                        <a:latin typeface="Source Sans Pro" panose="020B050303040302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4580698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951403B3-A6CB-4487-900B-8C6B8DAADB3C}"/>
              </a:ext>
            </a:extLst>
          </p:cNvPr>
          <p:cNvGrpSpPr/>
          <p:nvPr/>
        </p:nvGrpSpPr>
        <p:grpSpPr>
          <a:xfrm>
            <a:off x="3390356" y="2207624"/>
            <a:ext cx="3454581" cy="1123404"/>
            <a:chOff x="3390356" y="2207624"/>
            <a:chExt cx="3454581" cy="112340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6E7FAF9-2E34-436D-AE56-40B6B23B7B12}"/>
                </a:ext>
              </a:extLst>
            </p:cNvPr>
            <p:cNvSpPr/>
            <p:nvPr/>
          </p:nvSpPr>
          <p:spPr>
            <a:xfrm>
              <a:off x="3764281" y="2207624"/>
              <a:ext cx="3080656" cy="1123404"/>
            </a:xfrm>
            <a:prstGeom prst="roundRect">
              <a:avLst/>
            </a:prstGeom>
            <a:noFill/>
            <a:ln w="38100">
              <a:solidFill>
                <a:srgbClr val="242F4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CBB94F-F1BA-41FD-8897-630BC2DF5A0A}"/>
                </a:ext>
              </a:extLst>
            </p:cNvPr>
            <p:cNvSpPr/>
            <p:nvPr/>
          </p:nvSpPr>
          <p:spPr>
            <a:xfrm>
              <a:off x="3390356" y="2395401"/>
              <a:ext cx="747848" cy="747848"/>
            </a:xfrm>
            <a:prstGeom prst="ellipse">
              <a:avLst/>
            </a:prstGeom>
            <a:solidFill>
              <a:srgbClr val="F4F4F5"/>
            </a:solidFill>
            <a:ln w="28575">
              <a:solidFill>
                <a:srgbClr val="242F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Graphic 7" descr="Close with solid fill">
              <a:extLst>
                <a:ext uri="{FF2B5EF4-FFF2-40B4-BE49-F238E27FC236}">
                  <a16:creationId xmlns:a16="http://schemas.microsoft.com/office/drawing/2014/main" id="{DD97C830-6EE7-4BBC-B71F-9E924CDD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3632" y="2478677"/>
              <a:ext cx="581297" cy="58129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72EFAC-BD27-4198-9159-76DCC96AB027}"/>
              </a:ext>
            </a:extLst>
          </p:cNvPr>
          <p:cNvGrpSpPr/>
          <p:nvPr/>
        </p:nvGrpSpPr>
        <p:grpSpPr>
          <a:xfrm>
            <a:off x="8194578" y="4807675"/>
            <a:ext cx="2020576" cy="747848"/>
            <a:chOff x="8194578" y="4807675"/>
            <a:chExt cx="2020576" cy="74784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ECD754-03B4-4CE1-A545-6C101B862F2A}"/>
                </a:ext>
              </a:extLst>
            </p:cNvPr>
            <p:cNvSpPr/>
            <p:nvPr/>
          </p:nvSpPr>
          <p:spPr>
            <a:xfrm>
              <a:off x="8568503" y="4890950"/>
              <a:ext cx="1646651" cy="555937"/>
            </a:xfrm>
            <a:prstGeom prst="roundRect">
              <a:avLst/>
            </a:prstGeom>
            <a:noFill/>
            <a:ln w="38100">
              <a:solidFill>
                <a:srgbClr val="242F4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EF9350-96D5-41C1-ADB3-8ADA782A6653}"/>
                </a:ext>
              </a:extLst>
            </p:cNvPr>
            <p:cNvSpPr/>
            <p:nvPr/>
          </p:nvSpPr>
          <p:spPr>
            <a:xfrm>
              <a:off x="8194578" y="4807675"/>
              <a:ext cx="747848" cy="747848"/>
            </a:xfrm>
            <a:prstGeom prst="ellipse">
              <a:avLst/>
            </a:prstGeom>
            <a:solidFill>
              <a:srgbClr val="F4F4F5"/>
            </a:solidFill>
            <a:ln w="28575">
              <a:solidFill>
                <a:srgbClr val="242F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8" name="Graphic 17" descr="Checkmark with solid fill">
              <a:extLst>
                <a:ext uri="{FF2B5EF4-FFF2-40B4-BE49-F238E27FC236}">
                  <a16:creationId xmlns:a16="http://schemas.microsoft.com/office/drawing/2014/main" id="{CBC171D9-0698-42A7-842D-BC3B3F01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76141" y="4900708"/>
              <a:ext cx="587907" cy="58790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44D786-22D6-415A-8849-7CBB262A108F}"/>
              </a:ext>
            </a:extLst>
          </p:cNvPr>
          <p:cNvGrpSpPr/>
          <p:nvPr/>
        </p:nvGrpSpPr>
        <p:grpSpPr>
          <a:xfrm>
            <a:off x="7582632" y="2199459"/>
            <a:ext cx="3454581" cy="1123404"/>
            <a:chOff x="7582632" y="2199459"/>
            <a:chExt cx="3454581" cy="11234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781F95-1155-4EAC-AB01-A8F72FA831AC}"/>
                </a:ext>
              </a:extLst>
            </p:cNvPr>
            <p:cNvSpPr/>
            <p:nvPr/>
          </p:nvSpPr>
          <p:spPr>
            <a:xfrm>
              <a:off x="7956557" y="2199459"/>
              <a:ext cx="3080656" cy="1123404"/>
            </a:xfrm>
            <a:prstGeom prst="roundRect">
              <a:avLst/>
            </a:prstGeom>
            <a:noFill/>
            <a:ln w="38100">
              <a:solidFill>
                <a:srgbClr val="242F4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FE5F68-E207-43A5-988B-88EF8989F057}"/>
                </a:ext>
              </a:extLst>
            </p:cNvPr>
            <p:cNvSpPr/>
            <p:nvPr/>
          </p:nvSpPr>
          <p:spPr>
            <a:xfrm>
              <a:off x="7582632" y="2387236"/>
              <a:ext cx="747848" cy="747848"/>
            </a:xfrm>
            <a:prstGeom prst="ellipse">
              <a:avLst/>
            </a:prstGeom>
            <a:solidFill>
              <a:srgbClr val="F4F4F5"/>
            </a:solidFill>
            <a:ln w="28575">
              <a:solidFill>
                <a:srgbClr val="242F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75552AC1-5674-4E73-BFC2-A70FEC07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62602" y="2495321"/>
              <a:ext cx="587907" cy="587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50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348F69-CEDB-400E-832E-0B3836A14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1F28571A-05A3-44DE-970A-D08C9310234A}"/>
              </a:ext>
            </a:extLst>
          </p:cNvPr>
          <p:cNvSpPr txBox="1">
            <a:spLocks/>
          </p:cNvSpPr>
          <p:nvPr/>
        </p:nvSpPr>
        <p:spPr>
          <a:xfrm>
            <a:off x="4369869" y="2967335"/>
            <a:ext cx="68533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altLang="zh-TW" sz="6000">
                <a:solidFill>
                  <a:schemeClr val="bg1"/>
                </a:solidFill>
              </a:rPr>
              <a:t>Demonstration</a:t>
            </a:r>
          </a:p>
        </p:txBody>
      </p:sp>
      <p:sp>
        <p:nvSpPr>
          <p:cNvPr id="11" name="Google Shape;903;p65">
            <a:extLst>
              <a:ext uri="{FF2B5EF4-FFF2-40B4-BE49-F238E27FC236}">
                <a16:creationId xmlns:a16="http://schemas.microsoft.com/office/drawing/2014/main" id="{6772B32C-24C3-4AC1-A071-82BCA5D353FC}"/>
              </a:ext>
            </a:extLst>
          </p:cNvPr>
          <p:cNvSpPr/>
          <p:nvPr/>
        </p:nvSpPr>
        <p:spPr>
          <a:xfrm>
            <a:off x="1245659" y="1890896"/>
            <a:ext cx="3124210" cy="3076207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Google Shape;10566;p102">
            <a:extLst>
              <a:ext uri="{FF2B5EF4-FFF2-40B4-BE49-F238E27FC236}">
                <a16:creationId xmlns:a16="http://schemas.microsoft.com/office/drawing/2014/main" id="{EDA8159B-F8B7-448D-9414-50C4849CAA4A}"/>
              </a:ext>
            </a:extLst>
          </p:cNvPr>
          <p:cNvSpPr/>
          <p:nvPr/>
        </p:nvSpPr>
        <p:spPr>
          <a:xfrm>
            <a:off x="2103644" y="2768891"/>
            <a:ext cx="1408241" cy="1320216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242F40"/>
          </a:solidFill>
          <a:ln w="28575">
            <a:solidFill>
              <a:srgbClr val="242F4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9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3F418-E7CE-4AD8-AA6A-E6404F2B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Source Sans Pro"/>
                <a:ea typeface="新細明體"/>
              </a:rPr>
              <a:t>Project Scope</a:t>
            </a:r>
            <a:r>
              <a:rPr lang="en-US" altLang="zh-TW" sz="3600" b="1">
                <a:latin typeface="Source Sans Pro"/>
                <a:ea typeface="新細明體"/>
              </a:rPr>
              <a:t> </a:t>
            </a:r>
            <a:r>
              <a:rPr lang="en-US" altLang="zh-TW" sz="3600" b="1">
                <a:solidFill>
                  <a:srgbClr val="242F40"/>
                </a:solidFill>
                <a:latin typeface="Source Sans Pro"/>
                <a:ea typeface="新細明體"/>
              </a:rPr>
              <a:t>– </a:t>
            </a:r>
            <a:r>
              <a:rPr lang="en-US" altLang="zh-TW">
                <a:latin typeface="Source Sans Pro"/>
                <a:ea typeface="新細明體"/>
              </a:rPr>
              <a:t>Stock</a:t>
            </a:r>
            <a:endParaRPr lang="zh-TW" altLang="en-US">
              <a:latin typeface="Source Sans Pro"/>
              <a:ea typeface="新細明體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40FB13-32BA-4372-A7A3-E485681BCFBE}"/>
              </a:ext>
            </a:extLst>
          </p:cNvPr>
          <p:cNvGrpSpPr/>
          <p:nvPr/>
        </p:nvGrpSpPr>
        <p:grpSpPr>
          <a:xfrm>
            <a:off x="0" y="1235305"/>
            <a:ext cx="12192000" cy="4966998"/>
            <a:chOff x="0" y="1235305"/>
            <a:chExt cx="12192000" cy="49669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9D39E2-CE8D-4482-9666-6B61D2CBA535}"/>
                </a:ext>
              </a:extLst>
            </p:cNvPr>
            <p:cNvSpPr txBox="1"/>
            <p:nvPr/>
          </p:nvSpPr>
          <p:spPr>
            <a:xfrm>
              <a:off x="0" y="1235305"/>
              <a:ext cx="1219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>
                  <a:solidFill>
                    <a:srgbClr val="242F40"/>
                  </a:solidFill>
                  <a:latin typeface="Source Sans Pro" panose="020B0503030403020204" pitchFamily="34" charset="0"/>
                </a:rPr>
                <a:t>S&amp;P 500</a:t>
              </a:r>
              <a:endParaRPr lang="zh-TW" altLang="en-US" sz="3600" b="1" dirty="0">
                <a:solidFill>
                  <a:srgbClr val="242F40"/>
                </a:solidFill>
                <a:latin typeface="Source Sans Pro" panose="020B0503030403020204" pitchFamily="34" charset="0"/>
              </a:endParaRPr>
            </a:p>
          </p:txBody>
        </p:sp>
        <p:pic>
          <p:nvPicPr>
            <p:cNvPr id="37" name="Graphic 36" descr="Bank with solid fill">
              <a:extLst>
                <a:ext uri="{FF2B5EF4-FFF2-40B4-BE49-F238E27FC236}">
                  <a16:creationId xmlns:a16="http://schemas.microsoft.com/office/drawing/2014/main" id="{5352E9AB-296E-45AA-801D-97ECFEA21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609" y="3429000"/>
              <a:ext cx="2773302" cy="277330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4F1FF0-7C09-4F5D-8039-1E8F1E616A2F}"/>
                </a:ext>
              </a:extLst>
            </p:cNvPr>
            <p:cNvSpPr txBox="1"/>
            <p:nvPr/>
          </p:nvSpPr>
          <p:spPr>
            <a:xfrm>
              <a:off x="2381421" y="2516252"/>
              <a:ext cx="237557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>
                  <a:solidFill>
                    <a:srgbClr val="000000"/>
                  </a:solidFill>
                  <a:latin typeface="Source Sans Pro" panose="020B0503030403020204" pitchFamily="34" charset="0"/>
                </a:rPr>
                <a:t>O</a:t>
              </a:r>
              <a:r>
                <a:rPr lang="en-US" altLang="zh-TW" sz="2000" i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</a:rPr>
                <a:t>f overall market </a:t>
              </a:r>
            </a:p>
            <a:p>
              <a:r>
                <a:rPr lang="en-US" altLang="zh-TW" sz="2000">
                  <a:solidFill>
                    <a:srgbClr val="000000"/>
                  </a:solidFill>
                  <a:latin typeface="Source Sans Pro" panose="020B0503030403020204" pitchFamily="34" charset="0"/>
                </a:rPr>
                <a:t>c</a:t>
              </a:r>
              <a:r>
                <a:rPr lang="en-US" altLang="zh-TW" sz="2000" i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</a:rPr>
                <a:t>apital in US stock </a:t>
              </a:r>
              <a:r>
                <a:rPr lang="en-US" altLang="zh-TW" sz="2000">
                  <a:solidFill>
                    <a:srgbClr val="000000"/>
                  </a:solidFill>
                  <a:latin typeface="Source Sans Pro" panose="020B0503030403020204" pitchFamily="34" charset="0"/>
                </a:rPr>
                <a:t>m</a:t>
              </a:r>
              <a:r>
                <a:rPr lang="en-US" altLang="zh-TW" sz="2000" i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</a:rPr>
                <a:t>arket</a:t>
              </a:r>
              <a:endParaRPr lang="zh-TW" altLang="en-US" sz="2000">
                <a:latin typeface="Source Sans Pro" panose="020B0503030403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11466B-5394-4F1E-ACFA-CC71ACF08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001" y="2060222"/>
              <a:ext cx="2218635" cy="2052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CCBB42A-45AE-4D59-9A2B-2E9FA21C762A}"/>
              </a:ext>
            </a:extLst>
          </p:cNvPr>
          <p:cNvGrpSpPr/>
          <p:nvPr/>
        </p:nvGrpSpPr>
        <p:grpSpPr>
          <a:xfrm>
            <a:off x="5506824" y="2055775"/>
            <a:ext cx="6283494" cy="1501441"/>
            <a:chOff x="5506824" y="2055775"/>
            <a:chExt cx="6283494" cy="1501441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EA55FA7-AB64-48D0-956F-8E9084F370FE}"/>
                </a:ext>
              </a:extLst>
            </p:cNvPr>
            <p:cNvSpPr/>
            <p:nvPr/>
          </p:nvSpPr>
          <p:spPr>
            <a:xfrm rot="20744714">
              <a:off x="5506824" y="3026958"/>
              <a:ext cx="1178350" cy="530258"/>
            </a:xfrm>
            <a:prstGeom prst="rightArrow">
              <a:avLst/>
            </a:prstGeom>
            <a:solidFill>
              <a:srgbClr val="747A8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F0136E-8BCF-4549-860E-924E67152846}"/>
                </a:ext>
              </a:extLst>
            </p:cNvPr>
            <p:cNvSpPr txBox="1"/>
            <p:nvPr/>
          </p:nvSpPr>
          <p:spPr>
            <a:xfrm>
              <a:off x="7262767" y="2055775"/>
              <a:ext cx="4527551" cy="1464231"/>
            </a:xfrm>
            <a:prstGeom prst="roundRect">
              <a:avLst/>
            </a:prstGeom>
            <a:solidFill>
              <a:srgbClr val="242F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>
                  <a:solidFill>
                    <a:srgbClr val="F4F4F5"/>
                  </a:solidFill>
                  <a:latin typeface="Source Sans Pro" panose="020B0503030403020204" pitchFamily="34" charset="0"/>
                </a:rPr>
                <a:t>High Market Capital:</a:t>
              </a:r>
            </a:p>
            <a:p>
              <a:pPr algn="ctr"/>
              <a:r>
                <a:rPr lang="en-HK" altLang="zh-TW" sz="2400">
                  <a:solidFill>
                    <a:srgbClr val="F4F4F5"/>
                  </a:solidFill>
                  <a:latin typeface="Source Sans Pro" panose="020B0503030403020204" pitchFamily="34" charset="0"/>
                </a:rPr>
                <a:t>Not easy to be manipulated by some holding companies</a:t>
              </a:r>
              <a:endParaRPr lang="zh-TW" altLang="en-US" sz="2400">
                <a:solidFill>
                  <a:srgbClr val="F4F4F5"/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8DF15E-3383-403A-B9EC-84F0B12DAAC7}"/>
              </a:ext>
            </a:extLst>
          </p:cNvPr>
          <p:cNvGrpSpPr/>
          <p:nvPr/>
        </p:nvGrpSpPr>
        <p:grpSpPr>
          <a:xfrm>
            <a:off x="5506825" y="4533761"/>
            <a:ext cx="6283492" cy="1464231"/>
            <a:chOff x="5506825" y="4533761"/>
            <a:chExt cx="6283492" cy="1464231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E4F9B36-8A86-42BD-8127-D48AE58CB5FB}"/>
                </a:ext>
              </a:extLst>
            </p:cNvPr>
            <p:cNvSpPr/>
            <p:nvPr/>
          </p:nvSpPr>
          <p:spPr>
            <a:xfrm rot="855286" flipV="1">
              <a:off x="5506825" y="4731698"/>
              <a:ext cx="1178350" cy="530258"/>
            </a:xfrm>
            <a:prstGeom prst="rightArrow">
              <a:avLst/>
            </a:prstGeom>
            <a:solidFill>
              <a:srgbClr val="747A8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3722D0-2F17-4207-9F56-F30495F9DB1F}"/>
                </a:ext>
              </a:extLst>
            </p:cNvPr>
            <p:cNvSpPr txBox="1"/>
            <p:nvPr/>
          </p:nvSpPr>
          <p:spPr>
            <a:xfrm>
              <a:off x="7262766" y="4533761"/>
              <a:ext cx="4527551" cy="1464231"/>
            </a:xfrm>
            <a:prstGeom prst="roundRect">
              <a:avLst/>
            </a:prstGeom>
            <a:solidFill>
              <a:srgbClr val="242F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>
                  <a:solidFill>
                    <a:srgbClr val="F4F4F5"/>
                  </a:solidFill>
                  <a:latin typeface="Source Sans Pro" panose="020B0503030403020204" pitchFamily="34" charset="0"/>
                </a:rPr>
                <a:t>High Popularity:</a:t>
              </a:r>
            </a:p>
            <a:p>
              <a:pPr algn="ctr"/>
              <a:r>
                <a:rPr lang="en-US" altLang="zh-TW" sz="2400">
                  <a:solidFill>
                    <a:srgbClr val="F4F4F5"/>
                  </a:solidFill>
                  <a:latin typeface="Source Sans Pro" panose="020B0503030403020204" pitchFamily="34" charset="0"/>
                </a:rPr>
                <a:t>Able to find more news for analysis</a:t>
              </a:r>
              <a:endParaRPr lang="zh-TW" altLang="en-US" sz="2400">
                <a:solidFill>
                  <a:srgbClr val="F4F4F5"/>
                </a:solidFill>
                <a:latin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8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3FE6-AE75-4D59-BC90-0CEA5A1C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>
                <a:solidFill>
                  <a:srgbClr val="242F40"/>
                </a:solidFill>
                <a:latin typeface="Source Sans Pro" panose="020B0503030403020204" pitchFamily="34" charset="0"/>
              </a:rPr>
              <a:t>Demonstration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59200B-3D49-4D31-97D1-D59DCC3D2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HK" sz="2400"/>
              <a:t>Display and notify latest news</a:t>
            </a:r>
          </a:p>
          <a:p>
            <a:r>
              <a:rPr lang="en-HK" sz="2400"/>
              <a:t>Positive news (sentiment score &gt; 0.1) are in </a:t>
            </a:r>
            <a:r>
              <a:rPr lang="en-HK" sz="2400">
                <a:solidFill>
                  <a:schemeClr val="accent6"/>
                </a:solidFill>
              </a:rPr>
              <a:t>Green</a:t>
            </a:r>
          </a:p>
          <a:p>
            <a:r>
              <a:rPr lang="en-HK" sz="2400"/>
              <a:t>Negative news (sentiment score &lt; -0.1) are in </a:t>
            </a:r>
            <a:r>
              <a:rPr lang="en-HK" sz="2400">
                <a:solidFill>
                  <a:srgbClr val="FF3300"/>
                </a:solidFill>
              </a:rPr>
              <a:t>Red</a:t>
            </a:r>
          </a:p>
          <a:p>
            <a:r>
              <a:rPr lang="en-HK" sz="2400"/>
              <a:t>Neutral news (-0.1&lt; sentiment score &lt; 0.1) are in </a:t>
            </a:r>
            <a:r>
              <a:rPr lang="en-HK" sz="2400">
                <a:solidFill>
                  <a:schemeClr val="accent3"/>
                </a:solidFill>
              </a:rPr>
              <a:t>Grey</a:t>
            </a:r>
          </a:p>
          <a:p>
            <a:endParaRPr lang="en-HK" sz="2400"/>
          </a:p>
          <a:p>
            <a:r>
              <a:rPr lang="en-HK" sz="2400"/>
              <a:t>Click on the tiles to open the website displaying the 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93841-E9AF-4240-96D7-905D5086AD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93" y="1513046"/>
            <a:ext cx="2345055" cy="49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3FE6-AE75-4D59-BC90-0CEA5A1C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>
                <a:solidFill>
                  <a:srgbClr val="242F40"/>
                </a:solidFill>
                <a:latin typeface="Source Sans Pro" panose="020B0503030403020204" pitchFamily="34" charset="0"/>
              </a:rPr>
              <a:t>Demonstration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59200B-3D49-4D31-97D1-D59DCC3D2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288" y="1692275"/>
            <a:ext cx="7742872" cy="4535529"/>
          </a:xfrm>
        </p:spPr>
        <p:txBody>
          <a:bodyPr>
            <a:normAutofit/>
          </a:bodyPr>
          <a:lstStyle/>
          <a:p>
            <a:r>
              <a:rPr lang="en-HK" sz="2400"/>
              <a:t>Receive notifications on stock news update when backend crawls a new piece of news article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47482-A383-4C23-B7BF-496D424D46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06" y="1513999"/>
            <a:ext cx="2343150" cy="49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B199-7D59-4C98-9FCA-F5CB739A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>
                <a:solidFill>
                  <a:srgbClr val="242F40"/>
                </a:solidFill>
                <a:latin typeface="Source Sans Pro" panose="020B0503030403020204" pitchFamily="34" charset="0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FB54E-BA93-4380-AD7E-10BCE083D9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Successfully collect stock price and news data regularly and automatically</a:t>
            </a:r>
            <a:endParaRPr lang="en-US"/>
          </a:p>
          <a:p>
            <a:r>
              <a:rPr lang="en-US"/>
              <a:t>Trained prediction models with reasonable accuracy</a:t>
            </a:r>
          </a:p>
          <a:p>
            <a:r>
              <a:rPr lang="en-US"/>
              <a:t>Carried out Risk Management to limit risks</a:t>
            </a:r>
          </a:p>
          <a:p>
            <a:r>
              <a:rPr lang="en-US"/>
              <a:t>Carried out Portfolio Management to recommend suitable portfolios</a:t>
            </a:r>
          </a:p>
          <a:p>
            <a:r>
              <a:rPr lang="en-US"/>
              <a:t>Visualized by a user-friendly Web application and Mobile Application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85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D342-2E63-4B6C-A364-25EF6816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Source Sans Pro"/>
                <a:ea typeface="新細明體"/>
              </a:rPr>
              <a:t>Limitations</a:t>
            </a:r>
            <a:r>
              <a:rPr lang="en-US" altLang="zh-TW" sz="3600" b="1">
                <a:solidFill>
                  <a:srgbClr val="242F40"/>
                </a:solidFill>
                <a:latin typeface="Source Sans Pro"/>
                <a:ea typeface="新細明體"/>
              </a:rPr>
              <a:t> </a:t>
            </a:r>
            <a:r>
              <a:rPr lang="en-US" altLang="zh-TW">
                <a:latin typeface="Source Sans Pro"/>
                <a:ea typeface="新細明體"/>
              </a:rPr>
              <a:t>and</a:t>
            </a:r>
            <a:r>
              <a:rPr lang="en-US" altLang="zh-TW" sz="3600" b="1">
                <a:solidFill>
                  <a:srgbClr val="242F40"/>
                </a:solidFill>
                <a:latin typeface="Source Sans Pro"/>
                <a:ea typeface="新細明體"/>
              </a:rPr>
              <a:t> </a:t>
            </a:r>
            <a:r>
              <a:rPr lang="en-US" altLang="zh-TW">
                <a:latin typeface="Source Sans Pro"/>
                <a:ea typeface="新細明體"/>
              </a:rPr>
              <a:t>Future</a:t>
            </a:r>
            <a:r>
              <a:rPr lang="en-US" altLang="zh-TW" sz="3600" b="1">
                <a:solidFill>
                  <a:srgbClr val="242F40"/>
                </a:solidFill>
                <a:latin typeface="Source Sans Pro"/>
                <a:ea typeface="新細明體"/>
              </a:rPr>
              <a:t> </a:t>
            </a:r>
            <a:r>
              <a:rPr lang="en-US" altLang="zh-TW">
                <a:latin typeface="Source Sans Pro"/>
                <a:ea typeface="新細明體"/>
              </a:rPr>
              <a:t>Work</a:t>
            </a:r>
            <a:endParaRPr lang="en-US">
              <a:latin typeface="Source Sans Pro"/>
              <a:ea typeface="新細明體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B0DA6-F967-47B2-9511-D9896FADFA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More factors can be incorporated into the system for stock price prediction</a:t>
            </a:r>
            <a:endParaRPr lang="en-US">
              <a:cs typeface="Calibri"/>
            </a:endParaRPr>
          </a:p>
          <a:p>
            <a:r>
              <a:rPr lang="en-US"/>
              <a:t>Limited information is embedded in sentiment score</a:t>
            </a:r>
            <a:r>
              <a:rPr lang="en-US">
                <a:cs typeface="Calibri"/>
              </a:rPr>
              <a:t>, </a:t>
            </a:r>
            <a:r>
              <a:rPr lang="en-US"/>
              <a:t>event extraction can be applied and embeddings can be directly input to the stock price prediction model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Incorporate more functionalities in the web and 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33308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348F69-CEDB-400E-832E-0B3836A14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1F28571A-05A3-44DE-970A-D08C9310234A}"/>
              </a:ext>
            </a:extLst>
          </p:cNvPr>
          <p:cNvSpPr txBox="1">
            <a:spLocks/>
          </p:cNvSpPr>
          <p:nvPr/>
        </p:nvSpPr>
        <p:spPr>
          <a:xfrm>
            <a:off x="4369869" y="2967335"/>
            <a:ext cx="68533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altLang="zh-TW" sz="600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11" name="Google Shape;903;p65">
            <a:extLst>
              <a:ext uri="{FF2B5EF4-FFF2-40B4-BE49-F238E27FC236}">
                <a16:creationId xmlns:a16="http://schemas.microsoft.com/office/drawing/2014/main" id="{6772B32C-24C3-4AC1-A071-82BCA5D353FC}"/>
              </a:ext>
            </a:extLst>
          </p:cNvPr>
          <p:cNvSpPr/>
          <p:nvPr/>
        </p:nvSpPr>
        <p:spPr>
          <a:xfrm>
            <a:off x="1245659" y="1890896"/>
            <a:ext cx="3124210" cy="3076207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3" name="Graphic 2" descr="Lightbulb with solid fill">
            <a:extLst>
              <a:ext uri="{FF2B5EF4-FFF2-40B4-BE49-F238E27FC236}">
                <a16:creationId xmlns:a16="http://schemas.microsoft.com/office/drawing/2014/main" id="{C4B57587-D5B3-4F16-A693-AFE5A1866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2344" y="2433579"/>
            <a:ext cx="1990839" cy="19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3F418-E7CE-4AD8-AA6A-E6404F2B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Source Sans Pro"/>
                <a:ea typeface="新細明體"/>
              </a:rPr>
              <a:t>Project</a:t>
            </a:r>
            <a:r>
              <a:rPr lang="en-US" altLang="zh-TW" sz="3600" b="1">
                <a:solidFill>
                  <a:srgbClr val="242F40"/>
                </a:solidFill>
                <a:latin typeface="Source Sans Pro"/>
                <a:ea typeface="新細明體"/>
              </a:rPr>
              <a:t> </a:t>
            </a:r>
            <a:r>
              <a:rPr lang="en-US" altLang="zh-TW">
                <a:latin typeface="Source Sans Pro"/>
                <a:ea typeface="新細明體"/>
              </a:rPr>
              <a:t>Scope</a:t>
            </a:r>
            <a:r>
              <a:rPr lang="en-US" altLang="zh-TW" sz="3600" b="1">
                <a:solidFill>
                  <a:srgbClr val="242F40"/>
                </a:solidFill>
                <a:latin typeface="Source Sans Pro"/>
                <a:ea typeface="新細明體"/>
              </a:rPr>
              <a:t> – </a:t>
            </a:r>
            <a:r>
              <a:rPr lang="en-US" altLang="zh-TW">
                <a:latin typeface="Source Sans Pro"/>
                <a:ea typeface="新細明體"/>
              </a:rPr>
              <a:t>Investment</a:t>
            </a:r>
            <a:r>
              <a:rPr lang="en-US" altLang="zh-TW" sz="3600" b="1">
                <a:solidFill>
                  <a:srgbClr val="242F40"/>
                </a:solidFill>
                <a:latin typeface="Source Sans Pro"/>
                <a:ea typeface="新細明體"/>
              </a:rPr>
              <a:t> </a:t>
            </a:r>
            <a:r>
              <a:rPr lang="en-US" altLang="zh-TW">
                <a:latin typeface="Source Sans Pro"/>
                <a:ea typeface="新細明體"/>
              </a:rPr>
              <a:t>Goal</a:t>
            </a:r>
            <a:endParaRPr lang="zh-TW" altLang="en-US">
              <a:latin typeface="Source Sans Pro"/>
              <a:ea typeface="新細明體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70C0EE-0729-4986-BD3C-B82D5E7648CA}"/>
              </a:ext>
            </a:extLst>
          </p:cNvPr>
          <p:cNvGrpSpPr/>
          <p:nvPr/>
        </p:nvGrpSpPr>
        <p:grpSpPr>
          <a:xfrm>
            <a:off x="6652794" y="3977952"/>
            <a:ext cx="5174081" cy="1947198"/>
            <a:chOff x="6652794" y="3977952"/>
            <a:chExt cx="5174081" cy="1947198"/>
          </a:xfrm>
        </p:grpSpPr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A68B6181-F532-4B4F-B207-D1DD74D90EF2}"/>
                </a:ext>
              </a:extLst>
            </p:cNvPr>
            <p:cNvSpPr/>
            <p:nvPr/>
          </p:nvSpPr>
          <p:spPr>
            <a:xfrm flipV="1">
              <a:off x="6652794" y="4357501"/>
              <a:ext cx="1009823" cy="1435304"/>
            </a:xfrm>
            <a:prstGeom prst="bentArrow">
              <a:avLst/>
            </a:prstGeom>
            <a:solidFill>
              <a:srgbClr val="747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9C3B82-BD01-4528-A190-4AD35582EA4A}"/>
                </a:ext>
              </a:extLst>
            </p:cNvPr>
            <p:cNvSpPr txBox="1"/>
            <p:nvPr/>
          </p:nvSpPr>
          <p:spPr>
            <a:xfrm>
              <a:off x="7334250" y="3977952"/>
              <a:ext cx="4438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>
                  <a:solidFill>
                    <a:srgbClr val="242F40"/>
                  </a:solidFill>
                  <a:latin typeface="Source Sans Pro" panose="020B0503030403020204" pitchFamily="34" charset="0"/>
                </a:rPr>
                <a:t>Retired</a:t>
              </a:r>
              <a:endParaRPr lang="zh-TW" altLang="en-US" sz="3600" b="1">
                <a:solidFill>
                  <a:srgbClr val="242F40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CE5094-357D-4CF4-851D-2F82B4017B62}"/>
                </a:ext>
              </a:extLst>
            </p:cNvPr>
            <p:cNvSpPr txBox="1"/>
            <p:nvPr/>
          </p:nvSpPr>
          <p:spPr>
            <a:xfrm>
              <a:off x="7388225" y="5094153"/>
              <a:ext cx="4438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800">
                  <a:solidFill>
                    <a:srgbClr val="242F40"/>
                  </a:solidFill>
                  <a:latin typeface="Source Sans Pro" panose="020B0503030403020204" pitchFamily="34" charset="0"/>
                </a:rPr>
                <a:t>4% + Inflation</a:t>
              </a:r>
              <a:endParaRPr lang="zh-TW" altLang="en-US" sz="4800">
                <a:solidFill>
                  <a:srgbClr val="242F40"/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1B88DD-4E35-4AD7-8170-6C664171400F}"/>
              </a:ext>
            </a:extLst>
          </p:cNvPr>
          <p:cNvGrpSpPr/>
          <p:nvPr/>
        </p:nvGrpSpPr>
        <p:grpSpPr>
          <a:xfrm>
            <a:off x="439506" y="1235305"/>
            <a:ext cx="4530418" cy="5198330"/>
            <a:chOff x="439506" y="1235305"/>
            <a:chExt cx="4530418" cy="5198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EEDEA9-9C5D-430B-9BAA-98E192A22679}"/>
                </a:ext>
              </a:extLst>
            </p:cNvPr>
            <p:cNvSpPr txBox="1"/>
            <p:nvPr/>
          </p:nvSpPr>
          <p:spPr>
            <a:xfrm>
              <a:off x="439506" y="1235305"/>
              <a:ext cx="4527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>
                  <a:solidFill>
                    <a:srgbClr val="242F40"/>
                  </a:solidFill>
                  <a:latin typeface="Source Sans Pro" panose="020B0503030403020204" pitchFamily="34" charset="0"/>
                </a:rPr>
                <a:t>FIRE</a:t>
              </a:r>
              <a:endParaRPr lang="zh-TW" altLang="en-US" sz="3600" b="1">
                <a:solidFill>
                  <a:srgbClr val="242F40"/>
                </a:solidFill>
                <a:latin typeface="Source Sans Pro" panose="020B050303040302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8E45F91-AF70-4751-969C-C79D7A4E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507" y="1777808"/>
              <a:ext cx="4527551" cy="301931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4A6F2B-23F4-4474-97C2-B7FDF7D0F5A6}"/>
                </a:ext>
              </a:extLst>
            </p:cNvPr>
            <p:cNvSpPr txBox="1"/>
            <p:nvPr/>
          </p:nvSpPr>
          <p:spPr>
            <a:xfrm>
              <a:off x="442373" y="4969404"/>
              <a:ext cx="4527551" cy="1464231"/>
            </a:xfrm>
            <a:prstGeom prst="roundRect">
              <a:avLst/>
            </a:prstGeom>
            <a:solidFill>
              <a:srgbClr val="242F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>
                  <a:solidFill>
                    <a:srgbClr val="F4F4F5"/>
                  </a:solidFill>
                  <a:latin typeface="Source Sans Pro" panose="020B0503030403020204" pitchFamily="34" charset="0"/>
                </a:rPr>
                <a:t>25x Rule:</a:t>
              </a:r>
            </a:p>
            <a:p>
              <a:pPr algn="ctr"/>
              <a:r>
                <a:rPr lang="en-US" altLang="zh-TW" sz="2400">
                  <a:solidFill>
                    <a:srgbClr val="F4F4F5"/>
                  </a:solidFill>
                  <a:latin typeface="Source Sans Pro" panose="020B0503030403020204" pitchFamily="34" charset="0"/>
                </a:rPr>
                <a:t>Asset &gt; 25 x Annual Expense</a:t>
              </a:r>
            </a:p>
            <a:p>
              <a:pPr algn="ctr"/>
              <a:r>
                <a:rPr lang="en-US" altLang="zh-TW" sz="2400">
                  <a:solidFill>
                    <a:srgbClr val="F4F4F5"/>
                  </a:solidFill>
                  <a:latin typeface="Source Sans Pro" panose="020B0503030403020204" pitchFamily="34" charset="0"/>
                </a:rPr>
                <a:t>= Retirement </a:t>
              </a:r>
              <a:endParaRPr lang="zh-TW" altLang="en-US" sz="2400">
                <a:solidFill>
                  <a:srgbClr val="F4F4F5"/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BDE100-1DFC-4879-97AC-3A0C0E13808B}"/>
              </a:ext>
            </a:extLst>
          </p:cNvPr>
          <p:cNvGrpSpPr/>
          <p:nvPr/>
        </p:nvGrpSpPr>
        <p:grpSpPr>
          <a:xfrm>
            <a:off x="4923709" y="1322461"/>
            <a:ext cx="6957141" cy="3112749"/>
            <a:chOff x="4923709" y="1322461"/>
            <a:chExt cx="6957141" cy="311274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5D71FD9-66BB-4EF6-98E2-8D31D2316188}"/>
                </a:ext>
              </a:extLst>
            </p:cNvPr>
            <p:cNvCxnSpPr/>
            <p:nvPr/>
          </p:nvCxnSpPr>
          <p:spPr>
            <a:xfrm>
              <a:off x="7442200" y="3915989"/>
              <a:ext cx="4330700" cy="0"/>
            </a:xfrm>
            <a:prstGeom prst="line">
              <a:avLst/>
            </a:prstGeom>
            <a:ln w="38100">
              <a:solidFill>
                <a:srgbClr val="242F4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354167-3893-4BF6-97D3-29040AF99FF6}"/>
                </a:ext>
              </a:extLst>
            </p:cNvPr>
            <p:cNvGrpSpPr/>
            <p:nvPr/>
          </p:nvGrpSpPr>
          <p:grpSpPr>
            <a:xfrm>
              <a:off x="5197786" y="2514730"/>
              <a:ext cx="2464831" cy="1920480"/>
              <a:chOff x="2952089" y="2574953"/>
              <a:chExt cx="4091851" cy="2263989"/>
            </a:xfrm>
            <a:solidFill>
              <a:srgbClr val="242F40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01B0A3-9E39-4783-9CA9-0B9B6E6B53ED}"/>
                  </a:ext>
                </a:extLst>
              </p:cNvPr>
              <p:cNvSpPr/>
              <p:nvPr/>
            </p:nvSpPr>
            <p:spPr>
              <a:xfrm>
                <a:off x="2952089" y="4034901"/>
                <a:ext cx="2838319" cy="804041"/>
              </a:xfrm>
              <a:prstGeom prst="rect">
                <a:avLst/>
              </a:prstGeom>
              <a:solidFill>
                <a:srgbClr val="747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Arrow: Bent 11">
                <a:extLst>
                  <a:ext uri="{FF2B5EF4-FFF2-40B4-BE49-F238E27FC236}">
                    <a16:creationId xmlns:a16="http://schemas.microsoft.com/office/drawing/2014/main" id="{73B41E71-E9B7-4FAB-8F34-4E1C411FAA01}"/>
                  </a:ext>
                </a:extLst>
              </p:cNvPr>
              <p:cNvSpPr/>
              <p:nvPr/>
            </p:nvSpPr>
            <p:spPr>
              <a:xfrm>
                <a:off x="5367539" y="2574953"/>
                <a:ext cx="1676401" cy="1692033"/>
              </a:xfrm>
              <a:prstGeom prst="bentArrow">
                <a:avLst/>
              </a:prstGeom>
              <a:solidFill>
                <a:srgbClr val="747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A3ED06-B707-4D8B-A501-F95DBCA9EBFD}"/>
                </a:ext>
              </a:extLst>
            </p:cNvPr>
            <p:cNvSpPr txBox="1"/>
            <p:nvPr/>
          </p:nvSpPr>
          <p:spPr>
            <a:xfrm>
              <a:off x="7334250" y="1322461"/>
              <a:ext cx="4438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>
                  <a:solidFill>
                    <a:srgbClr val="242F40"/>
                  </a:solidFill>
                  <a:latin typeface="Source Sans Pro" panose="020B0503030403020204" pitchFamily="34" charset="0"/>
                </a:rPr>
                <a:t>Not Retired</a:t>
              </a:r>
              <a:endParaRPr lang="zh-TW" altLang="en-US" sz="3600" b="1">
                <a:solidFill>
                  <a:srgbClr val="242F40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8F708F-1244-4C26-AA95-EB1DE6B26580}"/>
                </a:ext>
              </a:extLst>
            </p:cNvPr>
            <p:cNvSpPr txBox="1"/>
            <p:nvPr/>
          </p:nvSpPr>
          <p:spPr>
            <a:xfrm>
              <a:off x="7442200" y="1968792"/>
              <a:ext cx="4438650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>
                  <a:solidFill>
                    <a:srgbClr val="242F40"/>
                  </a:solidFill>
                  <a:latin typeface="Source Sans Pro" panose="020B0503030403020204" pitchFamily="34" charset="0"/>
                </a:rPr>
                <a:t>Average Market Growth: </a:t>
              </a:r>
            </a:p>
            <a:p>
              <a:pPr algn="ctr"/>
              <a:r>
                <a:rPr lang="en-US" altLang="zh-TW" sz="4800">
                  <a:solidFill>
                    <a:srgbClr val="242F40"/>
                  </a:solidFill>
                  <a:latin typeface="Source Sans Pro" panose="020B0503030403020204" pitchFamily="34" charset="0"/>
                </a:rPr>
                <a:t>13.6%</a:t>
              </a:r>
            </a:p>
            <a:p>
              <a:pPr algn="ctr"/>
              <a:r>
                <a:rPr lang="en-US" altLang="zh-TW" sz="2000">
                  <a:solidFill>
                    <a:srgbClr val="242F40"/>
                  </a:solidFill>
                  <a:latin typeface="Source Sans Pro" panose="020B0503030403020204" pitchFamily="34" charset="0"/>
                </a:rPr>
                <a:t>(Average Annual Growth of  S&amp;P 500 in 2010-2019)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B0D8FE-6142-4C0E-A0C4-6C9C155DB18E}"/>
                </a:ext>
              </a:extLst>
            </p:cNvPr>
            <p:cNvSpPr txBox="1"/>
            <p:nvPr/>
          </p:nvSpPr>
          <p:spPr>
            <a:xfrm>
              <a:off x="4923709" y="3780981"/>
              <a:ext cx="22578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>
                  <a:solidFill>
                    <a:srgbClr val="F4F4F5"/>
                  </a:solidFill>
                  <a:latin typeface="Source Sans Pro" panose="020B0503030403020204" pitchFamily="34" charset="0"/>
                </a:rPr>
                <a:t>Expected Annual Growth</a:t>
              </a:r>
              <a:endParaRPr lang="zh-TW" altLang="en-US">
                <a:solidFill>
                  <a:srgbClr val="F4F4F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80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3F418-E7CE-4AD8-AA6A-E6404F2B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Source Sans Pro"/>
                <a:ea typeface="新細明體"/>
              </a:rPr>
              <a:t>Overview</a:t>
            </a:r>
            <a:endParaRPr lang="zh-TW" alt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9369B8-044E-4157-B053-695F3B4FDECA}"/>
              </a:ext>
            </a:extLst>
          </p:cNvPr>
          <p:cNvGrpSpPr/>
          <p:nvPr/>
        </p:nvGrpSpPr>
        <p:grpSpPr>
          <a:xfrm>
            <a:off x="-273740" y="2527407"/>
            <a:ext cx="2028215" cy="3813693"/>
            <a:chOff x="-316616" y="3353156"/>
            <a:chExt cx="2028215" cy="381369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CBDE5DE-8EC9-4889-BCC4-181652560CDD}"/>
                </a:ext>
              </a:extLst>
            </p:cNvPr>
            <p:cNvGrpSpPr/>
            <p:nvPr/>
          </p:nvGrpSpPr>
          <p:grpSpPr>
            <a:xfrm>
              <a:off x="147108" y="3353156"/>
              <a:ext cx="1111738" cy="1111738"/>
              <a:chOff x="452386" y="1739566"/>
              <a:chExt cx="1478412" cy="147841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8994D03-F376-47E6-B89F-5F4F24396CBD}"/>
                  </a:ext>
                </a:extLst>
              </p:cNvPr>
              <p:cNvSpPr/>
              <p:nvPr/>
            </p:nvSpPr>
            <p:spPr>
              <a:xfrm>
                <a:off x="452386" y="1739566"/>
                <a:ext cx="1478412" cy="1478412"/>
              </a:xfrm>
              <a:prstGeom prst="ellipse">
                <a:avLst/>
              </a:prstGeom>
              <a:solidFill>
                <a:srgbClr val="F4F4F5"/>
              </a:solidFill>
              <a:ln w="76200">
                <a:solidFill>
                  <a:srgbClr val="242F4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Google Shape;12478;p108">
                <a:extLst>
                  <a:ext uri="{FF2B5EF4-FFF2-40B4-BE49-F238E27FC236}">
                    <a16:creationId xmlns:a16="http://schemas.microsoft.com/office/drawing/2014/main" id="{F05588A1-2672-4372-9200-BE37F31EB58C}"/>
                  </a:ext>
                </a:extLst>
              </p:cNvPr>
              <p:cNvSpPr/>
              <p:nvPr/>
            </p:nvSpPr>
            <p:spPr>
              <a:xfrm>
                <a:off x="873448" y="2123362"/>
                <a:ext cx="636285" cy="631339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10427" extrusionOk="0">
                    <a:moveTo>
                      <a:pt x="5269" y="1924"/>
                    </a:moveTo>
                    <a:cubicBezTo>
                      <a:pt x="6022" y="1924"/>
                      <a:pt x="6635" y="2454"/>
                      <a:pt x="6774" y="3151"/>
                    </a:cubicBezTo>
                    <a:lnTo>
                      <a:pt x="3791" y="3151"/>
                    </a:lnTo>
                    <a:cubicBezTo>
                      <a:pt x="3931" y="2454"/>
                      <a:pt x="4544" y="1924"/>
                      <a:pt x="5269" y="1924"/>
                    </a:cubicBezTo>
                    <a:close/>
                    <a:moveTo>
                      <a:pt x="4962" y="3764"/>
                    </a:moveTo>
                    <a:lnTo>
                      <a:pt x="4962" y="9785"/>
                    </a:lnTo>
                    <a:cubicBezTo>
                      <a:pt x="3959" y="9646"/>
                      <a:pt x="3150" y="8754"/>
                      <a:pt x="3150" y="7694"/>
                    </a:cubicBezTo>
                    <a:lnTo>
                      <a:pt x="3150" y="4071"/>
                    </a:lnTo>
                    <a:cubicBezTo>
                      <a:pt x="3150" y="3903"/>
                      <a:pt x="3290" y="3764"/>
                      <a:pt x="3485" y="3764"/>
                    </a:cubicBezTo>
                    <a:close/>
                    <a:moveTo>
                      <a:pt x="7109" y="3764"/>
                    </a:moveTo>
                    <a:cubicBezTo>
                      <a:pt x="7276" y="3764"/>
                      <a:pt x="7415" y="3903"/>
                      <a:pt x="7415" y="4071"/>
                    </a:cubicBezTo>
                    <a:lnTo>
                      <a:pt x="7415" y="7694"/>
                    </a:lnTo>
                    <a:cubicBezTo>
                      <a:pt x="7415" y="8754"/>
                      <a:pt x="6607" y="9646"/>
                      <a:pt x="5603" y="9785"/>
                    </a:cubicBezTo>
                    <a:lnTo>
                      <a:pt x="5603" y="3764"/>
                    </a:lnTo>
                    <a:close/>
                    <a:moveTo>
                      <a:pt x="3987" y="1"/>
                    </a:moveTo>
                    <a:cubicBezTo>
                      <a:pt x="3819" y="1"/>
                      <a:pt x="3680" y="140"/>
                      <a:pt x="3680" y="307"/>
                    </a:cubicBezTo>
                    <a:lnTo>
                      <a:pt x="3680" y="921"/>
                    </a:lnTo>
                    <a:cubicBezTo>
                      <a:pt x="3680" y="1199"/>
                      <a:pt x="3819" y="1422"/>
                      <a:pt x="3987" y="1618"/>
                    </a:cubicBezTo>
                    <a:cubicBezTo>
                      <a:pt x="3513" y="1952"/>
                      <a:pt x="3150" y="2482"/>
                      <a:pt x="3095" y="3095"/>
                    </a:cubicBezTo>
                    <a:cubicBezTo>
                      <a:pt x="2732" y="3206"/>
                      <a:pt x="2453" y="3569"/>
                      <a:pt x="2453" y="3987"/>
                    </a:cubicBezTo>
                    <a:lnTo>
                      <a:pt x="2453" y="4294"/>
                    </a:lnTo>
                    <a:lnTo>
                      <a:pt x="1840" y="4294"/>
                    </a:lnTo>
                    <a:cubicBezTo>
                      <a:pt x="1450" y="4294"/>
                      <a:pt x="1115" y="4043"/>
                      <a:pt x="976" y="3652"/>
                    </a:cubicBezTo>
                    <a:lnTo>
                      <a:pt x="642" y="2677"/>
                    </a:lnTo>
                    <a:cubicBezTo>
                      <a:pt x="600" y="2551"/>
                      <a:pt x="511" y="2489"/>
                      <a:pt x="399" y="2489"/>
                    </a:cubicBezTo>
                    <a:cubicBezTo>
                      <a:pt x="361" y="2489"/>
                      <a:pt x="321" y="2496"/>
                      <a:pt x="279" y="2510"/>
                    </a:cubicBezTo>
                    <a:cubicBezTo>
                      <a:pt x="84" y="2565"/>
                      <a:pt x="28" y="2705"/>
                      <a:pt x="84" y="2900"/>
                    </a:cubicBezTo>
                    <a:lnTo>
                      <a:pt x="419" y="3875"/>
                    </a:lnTo>
                    <a:cubicBezTo>
                      <a:pt x="614" y="4489"/>
                      <a:pt x="1171" y="4907"/>
                      <a:pt x="1840" y="4907"/>
                    </a:cubicBezTo>
                    <a:lnTo>
                      <a:pt x="2453" y="4907"/>
                    </a:lnTo>
                    <a:lnTo>
                      <a:pt x="2453" y="6133"/>
                    </a:lnTo>
                    <a:lnTo>
                      <a:pt x="335" y="6133"/>
                    </a:lnTo>
                    <a:cubicBezTo>
                      <a:pt x="168" y="6133"/>
                      <a:pt x="28" y="6273"/>
                      <a:pt x="28" y="6440"/>
                    </a:cubicBezTo>
                    <a:cubicBezTo>
                      <a:pt x="28" y="6635"/>
                      <a:pt x="168" y="6775"/>
                      <a:pt x="335" y="6775"/>
                    </a:cubicBezTo>
                    <a:lnTo>
                      <a:pt x="2453" y="6775"/>
                    </a:lnTo>
                    <a:lnTo>
                      <a:pt x="2453" y="7667"/>
                    </a:lnTo>
                    <a:lnTo>
                      <a:pt x="2453" y="7973"/>
                    </a:lnTo>
                    <a:lnTo>
                      <a:pt x="1812" y="7973"/>
                    </a:lnTo>
                    <a:cubicBezTo>
                      <a:pt x="1143" y="7973"/>
                      <a:pt x="586" y="8391"/>
                      <a:pt x="363" y="9032"/>
                    </a:cubicBezTo>
                    <a:lnTo>
                      <a:pt x="56" y="10008"/>
                    </a:lnTo>
                    <a:cubicBezTo>
                      <a:pt x="0" y="10175"/>
                      <a:pt x="84" y="10315"/>
                      <a:pt x="223" y="10398"/>
                    </a:cubicBezTo>
                    <a:cubicBezTo>
                      <a:pt x="259" y="10408"/>
                      <a:pt x="292" y="10413"/>
                      <a:pt x="323" y="10413"/>
                    </a:cubicBezTo>
                    <a:cubicBezTo>
                      <a:pt x="466" y="10413"/>
                      <a:pt x="568" y="10317"/>
                      <a:pt x="614" y="10203"/>
                    </a:cubicBezTo>
                    <a:lnTo>
                      <a:pt x="920" y="9228"/>
                    </a:lnTo>
                    <a:cubicBezTo>
                      <a:pt x="1060" y="8865"/>
                      <a:pt x="1394" y="8614"/>
                      <a:pt x="1812" y="8614"/>
                    </a:cubicBezTo>
                    <a:lnTo>
                      <a:pt x="2593" y="8614"/>
                    </a:lnTo>
                    <a:cubicBezTo>
                      <a:pt x="2983" y="9646"/>
                      <a:pt x="3987" y="10426"/>
                      <a:pt x="5185" y="10426"/>
                    </a:cubicBezTo>
                    <a:cubicBezTo>
                      <a:pt x="6356" y="10426"/>
                      <a:pt x="7387" y="9646"/>
                      <a:pt x="7750" y="8614"/>
                    </a:cubicBezTo>
                    <a:lnTo>
                      <a:pt x="8586" y="8614"/>
                    </a:lnTo>
                    <a:cubicBezTo>
                      <a:pt x="8976" y="8614"/>
                      <a:pt x="9339" y="8837"/>
                      <a:pt x="9478" y="9228"/>
                    </a:cubicBezTo>
                    <a:lnTo>
                      <a:pt x="9785" y="10203"/>
                    </a:lnTo>
                    <a:cubicBezTo>
                      <a:pt x="9827" y="10351"/>
                      <a:pt x="9917" y="10419"/>
                      <a:pt x="10043" y="10419"/>
                    </a:cubicBezTo>
                    <a:cubicBezTo>
                      <a:pt x="10084" y="10419"/>
                      <a:pt x="10128" y="10412"/>
                      <a:pt x="10175" y="10398"/>
                    </a:cubicBezTo>
                    <a:cubicBezTo>
                      <a:pt x="10342" y="10315"/>
                      <a:pt x="10398" y="10175"/>
                      <a:pt x="10342" y="10008"/>
                    </a:cubicBezTo>
                    <a:lnTo>
                      <a:pt x="10119" y="9032"/>
                    </a:lnTo>
                    <a:cubicBezTo>
                      <a:pt x="9924" y="8391"/>
                      <a:pt x="9367" y="7973"/>
                      <a:pt x="8698" y="7973"/>
                    </a:cubicBezTo>
                    <a:lnTo>
                      <a:pt x="8001" y="7973"/>
                    </a:lnTo>
                    <a:lnTo>
                      <a:pt x="8001" y="7667"/>
                    </a:lnTo>
                    <a:lnTo>
                      <a:pt x="8001" y="6775"/>
                    </a:lnTo>
                    <a:lnTo>
                      <a:pt x="10175" y="6775"/>
                    </a:lnTo>
                    <a:cubicBezTo>
                      <a:pt x="10342" y="6775"/>
                      <a:pt x="10482" y="6635"/>
                      <a:pt x="10482" y="6440"/>
                    </a:cubicBezTo>
                    <a:cubicBezTo>
                      <a:pt x="10482" y="6273"/>
                      <a:pt x="10342" y="6133"/>
                      <a:pt x="10175" y="6133"/>
                    </a:cubicBezTo>
                    <a:lnTo>
                      <a:pt x="8001" y="6133"/>
                    </a:lnTo>
                    <a:lnTo>
                      <a:pt x="8001" y="4907"/>
                    </a:lnTo>
                    <a:lnTo>
                      <a:pt x="8698" y="4907"/>
                    </a:lnTo>
                    <a:cubicBezTo>
                      <a:pt x="9367" y="4907"/>
                      <a:pt x="9924" y="4489"/>
                      <a:pt x="10119" y="3875"/>
                    </a:cubicBezTo>
                    <a:lnTo>
                      <a:pt x="10454" y="2900"/>
                    </a:lnTo>
                    <a:cubicBezTo>
                      <a:pt x="10509" y="2705"/>
                      <a:pt x="10398" y="2565"/>
                      <a:pt x="10259" y="2510"/>
                    </a:cubicBezTo>
                    <a:cubicBezTo>
                      <a:pt x="10223" y="2498"/>
                      <a:pt x="10188" y="2492"/>
                      <a:pt x="10156" y="2492"/>
                    </a:cubicBezTo>
                    <a:cubicBezTo>
                      <a:pt x="10036" y="2492"/>
                      <a:pt x="9940" y="2567"/>
                      <a:pt x="9896" y="2677"/>
                    </a:cubicBezTo>
                    <a:lnTo>
                      <a:pt x="9562" y="3652"/>
                    </a:lnTo>
                    <a:cubicBezTo>
                      <a:pt x="9422" y="4043"/>
                      <a:pt x="9116" y="4294"/>
                      <a:pt x="8698" y="4294"/>
                    </a:cubicBezTo>
                    <a:lnTo>
                      <a:pt x="8001" y="4294"/>
                    </a:lnTo>
                    <a:lnTo>
                      <a:pt x="8001" y="3987"/>
                    </a:lnTo>
                    <a:cubicBezTo>
                      <a:pt x="8001" y="3597"/>
                      <a:pt x="7750" y="3234"/>
                      <a:pt x="7387" y="3095"/>
                    </a:cubicBezTo>
                    <a:cubicBezTo>
                      <a:pt x="7304" y="2482"/>
                      <a:pt x="6969" y="1952"/>
                      <a:pt x="6468" y="1618"/>
                    </a:cubicBezTo>
                    <a:cubicBezTo>
                      <a:pt x="6691" y="1422"/>
                      <a:pt x="6774" y="1199"/>
                      <a:pt x="6774" y="921"/>
                    </a:cubicBezTo>
                    <a:lnTo>
                      <a:pt x="6774" y="307"/>
                    </a:lnTo>
                    <a:cubicBezTo>
                      <a:pt x="6774" y="140"/>
                      <a:pt x="6635" y="1"/>
                      <a:pt x="6468" y="1"/>
                    </a:cubicBezTo>
                    <a:cubicBezTo>
                      <a:pt x="6300" y="1"/>
                      <a:pt x="6161" y="140"/>
                      <a:pt x="6161" y="307"/>
                    </a:cubicBezTo>
                    <a:lnTo>
                      <a:pt x="6161" y="921"/>
                    </a:lnTo>
                    <a:cubicBezTo>
                      <a:pt x="6161" y="1088"/>
                      <a:pt x="6022" y="1255"/>
                      <a:pt x="5854" y="1255"/>
                    </a:cubicBezTo>
                    <a:lnTo>
                      <a:pt x="4628" y="1255"/>
                    </a:lnTo>
                    <a:cubicBezTo>
                      <a:pt x="4488" y="1255"/>
                      <a:pt x="4321" y="1088"/>
                      <a:pt x="4321" y="921"/>
                    </a:cubicBezTo>
                    <a:lnTo>
                      <a:pt x="4321" y="307"/>
                    </a:lnTo>
                    <a:cubicBezTo>
                      <a:pt x="4321" y="140"/>
                      <a:pt x="4182" y="1"/>
                      <a:pt x="3987" y="1"/>
                    </a:cubicBezTo>
                    <a:close/>
                  </a:path>
                </a:pathLst>
              </a:custGeom>
              <a:solidFill>
                <a:srgbClr val="242F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AF4EB0-D4B1-409F-92A3-93BEA1CE35BE}"/>
                </a:ext>
              </a:extLst>
            </p:cNvPr>
            <p:cNvSpPr txBox="1"/>
            <p:nvPr/>
          </p:nvSpPr>
          <p:spPr>
            <a:xfrm>
              <a:off x="-316616" y="4481780"/>
              <a:ext cx="2028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>
                  <a:solidFill>
                    <a:srgbClr val="242F40"/>
                  </a:solidFill>
                  <a:latin typeface="Source Sans Pro" panose="020B0503030403020204" pitchFamily="34" charset="0"/>
                </a:rPr>
                <a:t>Data</a:t>
              </a:r>
            </a:p>
            <a:p>
              <a:pPr algn="ctr"/>
              <a:r>
                <a:rPr lang="en-US" altLang="zh-TW" b="1">
                  <a:solidFill>
                    <a:srgbClr val="242F40"/>
                  </a:solidFill>
                  <a:latin typeface="Source Sans Pro" panose="020B0503030403020204" pitchFamily="34" charset="0"/>
                </a:rPr>
                <a:t>Crawlers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64CF23-7C49-4A38-928F-B8D4F6DE8AF9}"/>
                </a:ext>
              </a:extLst>
            </p:cNvPr>
            <p:cNvSpPr txBox="1"/>
            <p:nvPr/>
          </p:nvSpPr>
          <p:spPr>
            <a:xfrm>
              <a:off x="63060" y="6243519"/>
              <a:ext cx="132490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kern="0">
                  <a:solidFill>
                    <a:schemeClr val="tx1">
                      <a:alpha val="50000"/>
                    </a:schemeClr>
                  </a:solidFill>
                  <a:effectLst/>
                  <a:latin typeface="Source Sans Pro" panose="020B0503030403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Collecting stock and news data</a:t>
              </a:r>
              <a:endParaRPr lang="zh-TW" altLang="en-US">
                <a:solidFill>
                  <a:schemeClr val="tx1">
                    <a:alpha val="50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D887D7AA-997B-4F1C-80E2-66D92E7E1560}"/>
              </a:ext>
            </a:extLst>
          </p:cNvPr>
          <p:cNvSpPr/>
          <p:nvPr/>
        </p:nvSpPr>
        <p:spPr>
          <a:xfrm>
            <a:off x="2135071" y="3429000"/>
            <a:ext cx="1111738" cy="1111738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Graphic 36" descr="Newspaper with solid fill">
            <a:extLst>
              <a:ext uri="{FF2B5EF4-FFF2-40B4-BE49-F238E27FC236}">
                <a16:creationId xmlns:a16="http://schemas.microsoft.com/office/drawing/2014/main" id="{83871031-25A4-42F6-BFC0-75F3BEF1C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9153" y="3574680"/>
            <a:ext cx="804998" cy="804998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95927F91-242B-420C-9163-43821B3892D5}"/>
              </a:ext>
            </a:extLst>
          </p:cNvPr>
          <p:cNvSpPr/>
          <p:nvPr/>
        </p:nvSpPr>
        <p:spPr>
          <a:xfrm rot="1624412">
            <a:off x="1466835" y="3567574"/>
            <a:ext cx="527384" cy="530258"/>
          </a:xfrm>
          <a:prstGeom prst="rightArrow">
            <a:avLst/>
          </a:prstGeom>
          <a:solidFill>
            <a:srgbClr val="242F40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D59B75-9EE1-47D0-8DEA-FD6942563080}"/>
              </a:ext>
            </a:extLst>
          </p:cNvPr>
          <p:cNvSpPr txBox="1"/>
          <p:nvPr/>
        </p:nvSpPr>
        <p:spPr>
          <a:xfrm>
            <a:off x="1693576" y="4630921"/>
            <a:ext cx="202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News </a:t>
            </a:r>
          </a:p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Analysis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F7B55C-F20B-4F93-BD42-8B444BDF9319}"/>
              </a:ext>
            </a:extLst>
          </p:cNvPr>
          <p:cNvSpPr txBox="1"/>
          <p:nvPr/>
        </p:nvSpPr>
        <p:spPr>
          <a:xfrm>
            <a:off x="1924934" y="5394389"/>
            <a:ext cx="1613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kern="0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Using </a:t>
            </a:r>
            <a:r>
              <a:rPr lang="en-US" altLang="zh-TW" sz="1800" b="1" i="1" kern="0" err="1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FinBERT</a:t>
            </a:r>
            <a:r>
              <a:rPr lang="en-US" altLang="zh-TW" sz="1800" b="1" kern="0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TW" sz="1800" kern="0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 output sentiment score of news</a:t>
            </a:r>
            <a:endParaRPr lang="zh-TW" altLang="en-US">
              <a:solidFill>
                <a:schemeClr val="tx1">
                  <a:alpha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9DCD9B-607D-49B3-8927-ED236DEB9CFA}"/>
              </a:ext>
            </a:extLst>
          </p:cNvPr>
          <p:cNvSpPr/>
          <p:nvPr/>
        </p:nvSpPr>
        <p:spPr>
          <a:xfrm>
            <a:off x="4230476" y="2488832"/>
            <a:ext cx="1111738" cy="1111738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Graphic 18" descr="Processor">
            <a:extLst>
              <a:ext uri="{FF2B5EF4-FFF2-40B4-BE49-F238E27FC236}">
                <a16:creationId xmlns:a16="http://schemas.microsoft.com/office/drawing/2014/main" id="{A8D66E83-4A4D-43A3-B709-6B9DE4228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433" y="2621818"/>
            <a:ext cx="841823" cy="8457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17933E3-5CC2-4379-9C84-FCA542D24A9B}"/>
              </a:ext>
            </a:extLst>
          </p:cNvPr>
          <p:cNvSpPr txBox="1"/>
          <p:nvPr/>
        </p:nvSpPr>
        <p:spPr>
          <a:xfrm>
            <a:off x="3766184" y="3690753"/>
            <a:ext cx="202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Prediction </a:t>
            </a:r>
          </a:p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Models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C9F0F2-53F3-4965-992E-9C7473CC0FA9}"/>
              </a:ext>
            </a:extLst>
          </p:cNvPr>
          <p:cNvSpPr txBox="1"/>
          <p:nvPr/>
        </p:nvSpPr>
        <p:spPr>
          <a:xfrm>
            <a:off x="4032977" y="5366229"/>
            <a:ext cx="1490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kern="0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</a:t>
            </a:r>
            <a:r>
              <a:rPr lang="en-HK" altLang="zh-TW" sz="1800" kern="0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sing</a:t>
            </a:r>
            <a:r>
              <a:rPr lang="en-HK" altLang="zh-TW" sz="1800" i="1" kern="0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HK" altLang="zh-TW" sz="1800" b="1" i="1" kern="0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Bi-LSTM </a:t>
            </a:r>
            <a:r>
              <a:rPr lang="en-HK" altLang="zh-TW" sz="1800" kern="0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 predict stock price</a:t>
            </a:r>
            <a:endParaRPr lang="zh-TW" altLang="en-US">
              <a:solidFill>
                <a:schemeClr val="tx1">
                  <a:alpha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6EEB15-4D0E-4DEB-BD34-5221E1F3DD57}"/>
              </a:ext>
            </a:extLst>
          </p:cNvPr>
          <p:cNvSpPr/>
          <p:nvPr/>
        </p:nvSpPr>
        <p:spPr>
          <a:xfrm>
            <a:off x="6093064" y="2516973"/>
            <a:ext cx="1111738" cy="1111738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CE691A-8CAF-43E9-9356-D7DF2515896B}"/>
              </a:ext>
            </a:extLst>
          </p:cNvPr>
          <p:cNvGrpSpPr/>
          <p:nvPr/>
        </p:nvGrpSpPr>
        <p:grpSpPr>
          <a:xfrm>
            <a:off x="6293094" y="2763501"/>
            <a:ext cx="622025" cy="618683"/>
            <a:chOff x="5456598" y="2562582"/>
            <a:chExt cx="2029770" cy="2018865"/>
          </a:xfrm>
        </p:grpSpPr>
        <p:sp>
          <p:nvSpPr>
            <p:cNvPr id="9" name="Google Shape;12447;p97">
              <a:extLst>
                <a:ext uri="{FF2B5EF4-FFF2-40B4-BE49-F238E27FC236}">
                  <a16:creationId xmlns:a16="http://schemas.microsoft.com/office/drawing/2014/main" id="{D46305D4-C639-4587-A1FE-AAA11FC587F9}"/>
                </a:ext>
              </a:extLst>
            </p:cNvPr>
            <p:cNvSpPr/>
            <p:nvPr/>
          </p:nvSpPr>
          <p:spPr>
            <a:xfrm>
              <a:off x="5456598" y="2562582"/>
              <a:ext cx="2029770" cy="2018865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242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Graphic 11" descr="Warning with solid fill">
              <a:extLst>
                <a:ext uri="{FF2B5EF4-FFF2-40B4-BE49-F238E27FC236}">
                  <a16:creationId xmlns:a16="http://schemas.microsoft.com/office/drawing/2014/main" id="{944EBAB8-4612-4062-8A48-ED23D863F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27985" y="2749443"/>
              <a:ext cx="914400" cy="914400"/>
            </a:xfrm>
            <a:prstGeom prst="rect">
              <a:avLst/>
            </a:prstGeom>
          </p:spPr>
        </p:pic>
      </p:grp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E891F31-C8F0-446F-96B9-42499A5D4263}"/>
              </a:ext>
            </a:extLst>
          </p:cNvPr>
          <p:cNvSpPr/>
          <p:nvPr/>
        </p:nvSpPr>
        <p:spPr>
          <a:xfrm>
            <a:off x="5496565" y="2800824"/>
            <a:ext cx="527384" cy="530258"/>
          </a:xfrm>
          <a:prstGeom prst="rightArrow">
            <a:avLst/>
          </a:prstGeom>
          <a:solidFill>
            <a:srgbClr val="242F40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8CF364-E5A2-4E20-96A3-EE2974F41470}"/>
              </a:ext>
            </a:extLst>
          </p:cNvPr>
          <p:cNvSpPr txBox="1"/>
          <p:nvPr/>
        </p:nvSpPr>
        <p:spPr>
          <a:xfrm>
            <a:off x="5589998" y="3690753"/>
            <a:ext cx="202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Risk </a:t>
            </a:r>
          </a:p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Evaluation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0136C8-FB7E-4A0A-B81E-7BAB93226F5E}"/>
              </a:ext>
            </a:extLst>
          </p:cNvPr>
          <p:cNvSpPr txBox="1"/>
          <p:nvPr/>
        </p:nvSpPr>
        <p:spPr>
          <a:xfrm>
            <a:off x="5903552" y="5366229"/>
            <a:ext cx="1490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kern="0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</a:t>
            </a:r>
            <a:r>
              <a:rPr lang="en-HK" altLang="zh-TW" sz="1800" kern="0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valuating risk of a stock</a:t>
            </a:r>
            <a:endParaRPr lang="zh-TW" altLang="en-US">
              <a:solidFill>
                <a:schemeClr val="tx1">
                  <a:alpha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2F320A-CA57-42E5-BE87-9D8D851B5B1A}"/>
              </a:ext>
            </a:extLst>
          </p:cNvPr>
          <p:cNvSpPr/>
          <p:nvPr/>
        </p:nvSpPr>
        <p:spPr>
          <a:xfrm>
            <a:off x="8007220" y="2488831"/>
            <a:ext cx="1111738" cy="1111738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Graphic 16" descr="Pie chart">
            <a:extLst>
              <a:ext uri="{FF2B5EF4-FFF2-40B4-BE49-F238E27FC236}">
                <a16:creationId xmlns:a16="http://schemas.microsoft.com/office/drawing/2014/main" id="{BCEE5C22-AFC5-4900-B938-BF48FA2E46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57100" y="2638712"/>
            <a:ext cx="811976" cy="811976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2C2C8F51-A0DD-4FA5-8E6E-A79EABFAC03B}"/>
              </a:ext>
            </a:extLst>
          </p:cNvPr>
          <p:cNvSpPr/>
          <p:nvPr/>
        </p:nvSpPr>
        <p:spPr>
          <a:xfrm>
            <a:off x="7349370" y="2800824"/>
            <a:ext cx="527384" cy="530258"/>
          </a:xfrm>
          <a:prstGeom prst="rightArrow">
            <a:avLst/>
          </a:prstGeom>
          <a:solidFill>
            <a:srgbClr val="242F40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375C3A-2B8B-4A3B-98B6-27835DB552D3}"/>
              </a:ext>
            </a:extLst>
          </p:cNvPr>
          <p:cNvSpPr txBox="1"/>
          <p:nvPr/>
        </p:nvSpPr>
        <p:spPr>
          <a:xfrm>
            <a:off x="7537798" y="3690752"/>
            <a:ext cx="202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Portfolio Recommendation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8E3B9C-58AD-4B8A-B293-4808A22B67C6}"/>
              </a:ext>
            </a:extLst>
          </p:cNvPr>
          <p:cNvSpPr txBox="1"/>
          <p:nvPr/>
        </p:nvSpPr>
        <p:spPr>
          <a:xfrm>
            <a:off x="7806524" y="5366229"/>
            <a:ext cx="14907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kern="0">
                <a:solidFill>
                  <a:schemeClr val="tx1">
                    <a:alpha val="50000"/>
                  </a:schemeClr>
                </a:solidFill>
                <a:effectLst/>
                <a:latin typeface="Source Sans Pro" panose="020B0503030403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Generating user-tailored portfolios</a:t>
            </a:r>
            <a:endParaRPr lang="zh-TW" altLang="en-US">
              <a:solidFill>
                <a:schemeClr val="tx1">
                  <a:alpha val="50000"/>
                </a:schemeClr>
              </a:solidFill>
              <a:latin typeface="Source Sans Pro" panose="020B0503030403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FD63232-DFCD-4575-91BA-EE2738CE6B10}"/>
              </a:ext>
            </a:extLst>
          </p:cNvPr>
          <p:cNvGrpSpPr/>
          <p:nvPr/>
        </p:nvGrpSpPr>
        <p:grpSpPr>
          <a:xfrm>
            <a:off x="9307031" y="1262130"/>
            <a:ext cx="2636235" cy="1976669"/>
            <a:chOff x="9054038" y="1547777"/>
            <a:chExt cx="2636235" cy="197666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B7622B1-0FEF-4FCF-88E4-4C9EC12AA386}"/>
                </a:ext>
              </a:extLst>
            </p:cNvPr>
            <p:cNvGrpSpPr/>
            <p:nvPr/>
          </p:nvGrpSpPr>
          <p:grpSpPr>
            <a:xfrm>
              <a:off x="10141907" y="1547777"/>
              <a:ext cx="1111738" cy="1111738"/>
              <a:chOff x="6455018" y="4174947"/>
              <a:chExt cx="1478412" cy="147841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F08C032-8593-4D98-8BA7-43476FD44133}"/>
                  </a:ext>
                </a:extLst>
              </p:cNvPr>
              <p:cNvSpPr/>
              <p:nvPr/>
            </p:nvSpPr>
            <p:spPr>
              <a:xfrm>
                <a:off x="6455018" y="4174947"/>
                <a:ext cx="1478412" cy="1478412"/>
              </a:xfrm>
              <a:prstGeom prst="ellipse">
                <a:avLst/>
              </a:prstGeom>
              <a:solidFill>
                <a:srgbClr val="F4F4F5"/>
              </a:solidFill>
              <a:ln w="76200">
                <a:solidFill>
                  <a:srgbClr val="242F4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Google Shape;10598;p91">
                <a:extLst>
                  <a:ext uri="{FF2B5EF4-FFF2-40B4-BE49-F238E27FC236}">
                    <a16:creationId xmlns:a16="http://schemas.microsoft.com/office/drawing/2014/main" id="{9A8C8BF3-E691-4812-BB0C-44F20B2C821D}"/>
                  </a:ext>
                </a:extLst>
              </p:cNvPr>
              <p:cNvSpPr/>
              <p:nvPr/>
            </p:nvSpPr>
            <p:spPr>
              <a:xfrm>
                <a:off x="6752783" y="4525655"/>
                <a:ext cx="892615" cy="83682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8118" extrusionOk="0">
                    <a:moveTo>
                      <a:pt x="17628" y="1133"/>
                    </a:moveTo>
                    <a:cubicBezTo>
                      <a:pt x="17939" y="1133"/>
                      <a:pt x="18193" y="1387"/>
                      <a:pt x="18193" y="1701"/>
                    </a:cubicBezTo>
                    <a:lnTo>
                      <a:pt x="18193" y="11324"/>
                    </a:lnTo>
                    <a:lnTo>
                      <a:pt x="1133" y="11324"/>
                    </a:lnTo>
                    <a:lnTo>
                      <a:pt x="1133" y="1701"/>
                    </a:lnTo>
                    <a:cubicBezTo>
                      <a:pt x="1133" y="1387"/>
                      <a:pt x="1387" y="1133"/>
                      <a:pt x="1701" y="1133"/>
                    </a:cubicBezTo>
                    <a:close/>
                    <a:moveTo>
                      <a:pt x="18193" y="12456"/>
                    </a:moveTo>
                    <a:lnTo>
                      <a:pt x="18193" y="13024"/>
                    </a:lnTo>
                    <a:cubicBezTo>
                      <a:pt x="18193" y="13335"/>
                      <a:pt x="17939" y="13588"/>
                      <a:pt x="17628" y="13588"/>
                    </a:cubicBezTo>
                    <a:lnTo>
                      <a:pt x="1701" y="13588"/>
                    </a:lnTo>
                    <a:cubicBezTo>
                      <a:pt x="1387" y="13588"/>
                      <a:pt x="1133" y="13335"/>
                      <a:pt x="1133" y="13024"/>
                    </a:cubicBezTo>
                    <a:lnTo>
                      <a:pt x="1133" y="12456"/>
                    </a:lnTo>
                    <a:close/>
                    <a:moveTo>
                      <a:pt x="11520" y="14720"/>
                    </a:moveTo>
                    <a:lnTo>
                      <a:pt x="12275" y="16985"/>
                    </a:lnTo>
                    <a:lnTo>
                      <a:pt x="7051" y="16985"/>
                    </a:lnTo>
                    <a:lnTo>
                      <a:pt x="7806" y="14720"/>
                    </a:lnTo>
                    <a:close/>
                    <a:moveTo>
                      <a:pt x="1701" y="1"/>
                    </a:moveTo>
                    <a:cubicBezTo>
                      <a:pt x="762" y="1"/>
                      <a:pt x="1" y="762"/>
                      <a:pt x="1" y="1701"/>
                    </a:cubicBezTo>
                    <a:lnTo>
                      <a:pt x="1" y="13024"/>
                    </a:lnTo>
                    <a:cubicBezTo>
                      <a:pt x="1" y="13960"/>
                      <a:pt x="762" y="14720"/>
                      <a:pt x="1701" y="14720"/>
                    </a:cubicBezTo>
                    <a:lnTo>
                      <a:pt x="6614" y="14720"/>
                    </a:lnTo>
                    <a:lnTo>
                      <a:pt x="5859" y="16985"/>
                    </a:lnTo>
                    <a:lnTo>
                      <a:pt x="4002" y="16985"/>
                    </a:lnTo>
                    <a:cubicBezTo>
                      <a:pt x="3688" y="16985"/>
                      <a:pt x="3437" y="17239"/>
                      <a:pt x="3437" y="17553"/>
                    </a:cubicBezTo>
                    <a:cubicBezTo>
                      <a:pt x="3437" y="17864"/>
                      <a:pt x="3688" y="18117"/>
                      <a:pt x="4002" y="18117"/>
                    </a:cubicBezTo>
                    <a:lnTo>
                      <a:pt x="15325" y="18117"/>
                    </a:lnTo>
                    <a:cubicBezTo>
                      <a:pt x="15639" y="18117"/>
                      <a:pt x="15889" y="17864"/>
                      <a:pt x="15889" y="17553"/>
                    </a:cubicBezTo>
                    <a:cubicBezTo>
                      <a:pt x="15889" y="17239"/>
                      <a:pt x="15639" y="16985"/>
                      <a:pt x="15325" y="16985"/>
                    </a:cubicBezTo>
                    <a:lnTo>
                      <a:pt x="13468" y="16985"/>
                    </a:lnTo>
                    <a:lnTo>
                      <a:pt x="12713" y="14720"/>
                    </a:lnTo>
                    <a:lnTo>
                      <a:pt x="17628" y="14720"/>
                    </a:lnTo>
                    <a:cubicBezTo>
                      <a:pt x="18565" y="14720"/>
                      <a:pt x="19325" y="13960"/>
                      <a:pt x="19325" y="13024"/>
                    </a:cubicBezTo>
                    <a:lnTo>
                      <a:pt x="19325" y="1701"/>
                    </a:lnTo>
                    <a:cubicBezTo>
                      <a:pt x="19325" y="762"/>
                      <a:pt x="18565" y="1"/>
                      <a:pt x="17628" y="1"/>
                    </a:cubicBezTo>
                    <a:close/>
                  </a:path>
                </a:pathLst>
              </a:custGeom>
              <a:solidFill>
                <a:srgbClr val="242F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B5B18640-D592-4417-9C4A-BB2CCF03D286}"/>
                </a:ext>
              </a:extLst>
            </p:cNvPr>
            <p:cNvSpPr/>
            <p:nvPr/>
          </p:nvSpPr>
          <p:spPr>
            <a:xfrm rot="20744714">
              <a:off x="9054038" y="2493859"/>
              <a:ext cx="611279" cy="462441"/>
            </a:xfrm>
            <a:prstGeom prst="rightArrow">
              <a:avLst/>
            </a:prstGeom>
            <a:solidFill>
              <a:srgbClr val="242F40">
                <a:alpha val="50196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790E5C-FA61-4F9C-BB22-3581354CBD42}"/>
                </a:ext>
              </a:extLst>
            </p:cNvPr>
            <p:cNvSpPr txBox="1"/>
            <p:nvPr/>
          </p:nvSpPr>
          <p:spPr>
            <a:xfrm>
              <a:off x="9751219" y="2818725"/>
              <a:ext cx="1893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>
                  <a:solidFill>
                    <a:srgbClr val="242F40"/>
                  </a:solidFill>
                  <a:latin typeface="Source Sans Pro" panose="020B0503030403020204" pitchFamily="34" charset="0"/>
                </a:rPr>
                <a:t>Web Application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4238D7-B5CD-42AB-AF54-DDAA1C33F3BD}"/>
                </a:ext>
              </a:extLst>
            </p:cNvPr>
            <p:cNvSpPr txBox="1"/>
            <p:nvPr/>
          </p:nvSpPr>
          <p:spPr>
            <a:xfrm>
              <a:off x="9739713" y="3155114"/>
              <a:ext cx="19505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kern="0">
                  <a:solidFill>
                    <a:schemeClr val="tx1">
                      <a:alpha val="50000"/>
                    </a:schemeClr>
                  </a:solidFill>
                  <a:effectLst/>
                  <a:latin typeface="Source Sans Pro" panose="020B0503030403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Visualizing data</a:t>
              </a:r>
              <a:endParaRPr lang="zh-TW" altLang="en-US">
                <a:solidFill>
                  <a:schemeClr val="tx1">
                    <a:alpha val="50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37B46E0B-C151-46B9-A182-4A784AB11D24}"/>
              </a:ext>
            </a:extLst>
          </p:cNvPr>
          <p:cNvSpPr/>
          <p:nvPr/>
        </p:nvSpPr>
        <p:spPr>
          <a:xfrm>
            <a:off x="2135071" y="1264481"/>
            <a:ext cx="1111738" cy="1111738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DCF406-D251-401F-9159-B37ED9986DE7}"/>
              </a:ext>
            </a:extLst>
          </p:cNvPr>
          <p:cNvSpPr txBox="1"/>
          <p:nvPr/>
        </p:nvSpPr>
        <p:spPr>
          <a:xfrm>
            <a:off x="1676832" y="2431176"/>
            <a:ext cx="202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Stock Price Preprocessing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96DEFD91-EA7C-48AF-AF00-E092E4A5ACF5}"/>
              </a:ext>
            </a:extLst>
          </p:cNvPr>
          <p:cNvSpPr/>
          <p:nvPr/>
        </p:nvSpPr>
        <p:spPr>
          <a:xfrm rot="19800000">
            <a:off x="1460742" y="2403406"/>
            <a:ext cx="527384" cy="530258"/>
          </a:xfrm>
          <a:prstGeom prst="rightArrow">
            <a:avLst/>
          </a:prstGeom>
          <a:solidFill>
            <a:srgbClr val="242F40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39213E12-0ECF-4899-A708-370BACDC9587}"/>
              </a:ext>
            </a:extLst>
          </p:cNvPr>
          <p:cNvSpPr/>
          <p:nvPr/>
        </p:nvSpPr>
        <p:spPr>
          <a:xfrm rot="1800000">
            <a:off x="3506589" y="2463909"/>
            <a:ext cx="527384" cy="530258"/>
          </a:xfrm>
          <a:prstGeom prst="rightArrow">
            <a:avLst/>
          </a:prstGeom>
          <a:solidFill>
            <a:srgbClr val="747A8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Graphic 4" descr="Bar chart with solid fill">
            <a:extLst>
              <a:ext uri="{FF2B5EF4-FFF2-40B4-BE49-F238E27FC236}">
                <a16:creationId xmlns:a16="http://schemas.microsoft.com/office/drawing/2014/main" id="{A8ACC34C-39E1-42AE-92C2-69B606F1C6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4452" y="1392680"/>
            <a:ext cx="914400" cy="914400"/>
          </a:xfrm>
          <a:prstGeom prst="rect">
            <a:avLst/>
          </a:prstGeom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A4925A70-336D-411E-8128-BA3F0D6C3BE5}"/>
              </a:ext>
            </a:extLst>
          </p:cNvPr>
          <p:cNvSpPr/>
          <p:nvPr/>
        </p:nvSpPr>
        <p:spPr>
          <a:xfrm rot="19800000">
            <a:off x="3508127" y="3559323"/>
            <a:ext cx="527384" cy="530258"/>
          </a:xfrm>
          <a:prstGeom prst="rightArrow">
            <a:avLst/>
          </a:prstGeom>
          <a:solidFill>
            <a:srgbClr val="242F40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1B1B673-70CB-4182-BDB8-EDA94AB3C2A1}"/>
              </a:ext>
            </a:extLst>
          </p:cNvPr>
          <p:cNvGrpSpPr/>
          <p:nvPr/>
        </p:nvGrpSpPr>
        <p:grpSpPr>
          <a:xfrm>
            <a:off x="9353741" y="3387086"/>
            <a:ext cx="2722990" cy="1946212"/>
            <a:chOff x="9062387" y="4271804"/>
            <a:chExt cx="2722990" cy="194621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79BCDD6-72CB-4FCD-8C74-C073508ED294}"/>
                </a:ext>
              </a:extLst>
            </p:cNvPr>
            <p:cNvGrpSpPr/>
            <p:nvPr/>
          </p:nvGrpSpPr>
          <p:grpSpPr>
            <a:xfrm>
              <a:off x="10132365" y="4271804"/>
              <a:ext cx="1111738" cy="1111738"/>
              <a:chOff x="7645399" y="3021091"/>
              <a:chExt cx="1478412" cy="14784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743BD76-8035-4CB3-98A3-02D2C3BF1D3D}"/>
                  </a:ext>
                </a:extLst>
              </p:cNvPr>
              <p:cNvSpPr/>
              <p:nvPr/>
            </p:nvSpPr>
            <p:spPr>
              <a:xfrm>
                <a:off x="7645399" y="3021091"/>
                <a:ext cx="1478412" cy="1478412"/>
              </a:xfrm>
              <a:prstGeom prst="ellipse">
                <a:avLst/>
              </a:prstGeom>
              <a:solidFill>
                <a:srgbClr val="F4F4F5"/>
              </a:solidFill>
              <a:ln w="76200">
                <a:solidFill>
                  <a:srgbClr val="242F4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7" name="Google Shape;10593;p91">
                <a:extLst>
                  <a:ext uri="{FF2B5EF4-FFF2-40B4-BE49-F238E27FC236}">
                    <a16:creationId xmlns:a16="http://schemas.microsoft.com/office/drawing/2014/main" id="{B9244C7E-8653-4BCE-A720-8D1EE2A04F19}"/>
                  </a:ext>
                </a:extLst>
              </p:cNvPr>
              <p:cNvGrpSpPr/>
              <p:nvPr/>
            </p:nvGrpSpPr>
            <p:grpSpPr>
              <a:xfrm>
                <a:off x="8067567" y="3309379"/>
                <a:ext cx="634075" cy="901835"/>
                <a:chOff x="3342275" y="2615925"/>
                <a:chExt cx="339700" cy="483150"/>
              </a:xfrm>
              <a:solidFill>
                <a:srgbClr val="242F40"/>
              </a:solidFill>
            </p:grpSpPr>
            <p:sp>
              <p:nvSpPr>
                <p:cNvPr id="78" name="Google Shape;10594;p91">
                  <a:extLst>
                    <a:ext uri="{FF2B5EF4-FFF2-40B4-BE49-F238E27FC236}">
                      <a16:creationId xmlns:a16="http://schemas.microsoft.com/office/drawing/2014/main" id="{06AEB09F-4859-4846-ABCA-353CCE25E93B}"/>
                    </a:ext>
                  </a:extLst>
                </p:cNvPr>
                <p:cNvSpPr/>
                <p:nvPr/>
              </p:nvSpPr>
              <p:spPr>
                <a:xfrm>
                  <a:off x="3342275" y="2615925"/>
                  <a:ext cx="339700" cy="4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8" h="19326" extrusionOk="0">
                      <a:moveTo>
                        <a:pt x="11891" y="1133"/>
                      </a:moveTo>
                      <a:cubicBezTo>
                        <a:pt x="12202" y="1133"/>
                        <a:pt x="12455" y="1387"/>
                        <a:pt x="12455" y="1701"/>
                      </a:cubicBezTo>
                      <a:lnTo>
                        <a:pt x="12455" y="2265"/>
                      </a:lnTo>
                      <a:lnTo>
                        <a:pt x="1132" y="2265"/>
                      </a:lnTo>
                      <a:lnTo>
                        <a:pt x="1132" y="1701"/>
                      </a:lnTo>
                      <a:cubicBezTo>
                        <a:pt x="1132" y="1387"/>
                        <a:pt x="1386" y="1133"/>
                        <a:pt x="1700" y="1133"/>
                      </a:cubicBezTo>
                      <a:close/>
                      <a:moveTo>
                        <a:pt x="12455" y="3398"/>
                      </a:moveTo>
                      <a:lnTo>
                        <a:pt x="12455" y="14796"/>
                      </a:lnTo>
                      <a:lnTo>
                        <a:pt x="1132" y="14796"/>
                      </a:lnTo>
                      <a:lnTo>
                        <a:pt x="1132" y="3398"/>
                      </a:lnTo>
                      <a:close/>
                      <a:moveTo>
                        <a:pt x="12455" y="15928"/>
                      </a:moveTo>
                      <a:lnTo>
                        <a:pt x="12455" y="17628"/>
                      </a:lnTo>
                      <a:cubicBezTo>
                        <a:pt x="12455" y="17939"/>
                        <a:pt x="12202" y="18193"/>
                        <a:pt x="11891" y="18193"/>
                      </a:cubicBezTo>
                      <a:lnTo>
                        <a:pt x="1700" y="18193"/>
                      </a:lnTo>
                      <a:cubicBezTo>
                        <a:pt x="1386" y="18193"/>
                        <a:pt x="1132" y="17939"/>
                        <a:pt x="1132" y="17628"/>
                      </a:cubicBezTo>
                      <a:lnTo>
                        <a:pt x="1132" y="15928"/>
                      </a:lnTo>
                      <a:close/>
                      <a:moveTo>
                        <a:pt x="1700" y="1"/>
                      </a:moveTo>
                      <a:cubicBezTo>
                        <a:pt x="761" y="1"/>
                        <a:pt x="0" y="762"/>
                        <a:pt x="0" y="1701"/>
                      </a:cubicBezTo>
                      <a:lnTo>
                        <a:pt x="0" y="17628"/>
                      </a:lnTo>
                      <a:cubicBezTo>
                        <a:pt x="0" y="18564"/>
                        <a:pt x="761" y="19325"/>
                        <a:pt x="1700" y="19325"/>
                      </a:cubicBezTo>
                      <a:lnTo>
                        <a:pt x="11891" y="19325"/>
                      </a:lnTo>
                      <a:cubicBezTo>
                        <a:pt x="12827" y="19325"/>
                        <a:pt x="13588" y="18564"/>
                        <a:pt x="13588" y="17628"/>
                      </a:cubicBezTo>
                      <a:lnTo>
                        <a:pt x="13588" y="1701"/>
                      </a:lnTo>
                      <a:cubicBezTo>
                        <a:pt x="13588" y="762"/>
                        <a:pt x="12827" y="1"/>
                        <a:pt x="118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9" name="Google Shape;10595;p91">
                  <a:extLst>
                    <a:ext uri="{FF2B5EF4-FFF2-40B4-BE49-F238E27FC236}">
                      <a16:creationId xmlns:a16="http://schemas.microsoft.com/office/drawing/2014/main" id="{F0C9CA81-ADA6-4572-A8C2-D8529143F059}"/>
                    </a:ext>
                  </a:extLst>
                </p:cNvPr>
                <p:cNvSpPr/>
                <p:nvPr/>
              </p:nvSpPr>
              <p:spPr>
                <a:xfrm>
                  <a:off x="3461600" y="3030200"/>
                  <a:ext cx="10102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" h="1133" extrusionOk="0">
                      <a:moveTo>
                        <a:pt x="568" y="1"/>
                      </a:moveTo>
                      <a:cubicBezTo>
                        <a:pt x="254" y="1"/>
                        <a:pt x="1" y="251"/>
                        <a:pt x="1" y="565"/>
                      </a:cubicBezTo>
                      <a:cubicBezTo>
                        <a:pt x="1" y="879"/>
                        <a:pt x="254" y="1133"/>
                        <a:pt x="568" y="1133"/>
                      </a:cubicBezTo>
                      <a:lnTo>
                        <a:pt x="3473" y="1133"/>
                      </a:lnTo>
                      <a:cubicBezTo>
                        <a:pt x="3787" y="1133"/>
                        <a:pt x="4041" y="879"/>
                        <a:pt x="4041" y="565"/>
                      </a:cubicBezTo>
                      <a:cubicBezTo>
                        <a:pt x="4041" y="251"/>
                        <a:pt x="3787" y="1"/>
                        <a:pt x="34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A1F1333D-B45E-462B-A4E0-8B24E3AAE347}"/>
                </a:ext>
              </a:extLst>
            </p:cNvPr>
            <p:cNvSpPr/>
            <p:nvPr/>
          </p:nvSpPr>
          <p:spPr>
            <a:xfrm rot="855286" flipV="1">
              <a:off x="9062387" y="4315729"/>
              <a:ext cx="611279" cy="530258"/>
            </a:xfrm>
            <a:prstGeom prst="rightArrow">
              <a:avLst/>
            </a:prstGeom>
            <a:solidFill>
              <a:srgbClr val="242F40">
                <a:alpha val="50196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9985B1A-A79A-4977-A11D-B3DC633E930C}"/>
                </a:ext>
              </a:extLst>
            </p:cNvPr>
            <p:cNvSpPr txBox="1"/>
            <p:nvPr/>
          </p:nvSpPr>
          <p:spPr>
            <a:xfrm>
              <a:off x="9618299" y="5526881"/>
              <a:ext cx="2116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>
                  <a:solidFill>
                    <a:srgbClr val="242F40"/>
                  </a:solidFill>
                  <a:latin typeface="Source Sans Pro" panose="020B0503030403020204" pitchFamily="34" charset="0"/>
                </a:rPr>
                <a:t>Mobile Application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43F52D-BE33-461E-B5DD-FB001291C593}"/>
                </a:ext>
              </a:extLst>
            </p:cNvPr>
            <p:cNvSpPr txBox="1"/>
            <p:nvPr/>
          </p:nvSpPr>
          <p:spPr>
            <a:xfrm>
              <a:off x="9567887" y="5848684"/>
              <a:ext cx="22174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kern="0">
                  <a:solidFill>
                    <a:schemeClr val="tx1">
                      <a:alpha val="50000"/>
                    </a:schemeClr>
                  </a:solidFill>
                  <a:effectLst/>
                  <a:latin typeface="Source Sans Pro" panose="020B0503030403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Receiving alerts</a:t>
              </a:r>
              <a:endParaRPr lang="zh-TW" altLang="en-US">
                <a:solidFill>
                  <a:schemeClr val="tx1">
                    <a:alpha val="50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1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4" grpId="0"/>
      <p:bldP spid="63" grpId="0"/>
      <p:bldP spid="15" grpId="0" animBg="1"/>
      <p:bldP spid="53" grpId="0"/>
      <p:bldP spid="64" grpId="0"/>
      <p:bldP spid="26" grpId="0" animBg="1"/>
      <p:bldP spid="46" grpId="0" animBg="1"/>
      <p:bldP spid="52" grpId="0"/>
      <p:bldP spid="65" grpId="0"/>
      <p:bldP spid="16" grpId="0" animBg="1"/>
      <p:bldP spid="45" grpId="0" animBg="1"/>
      <p:bldP spid="51" grpId="0"/>
      <p:bldP spid="66" grpId="0"/>
      <p:bldP spid="70" grpId="0" animBg="1"/>
      <p:bldP spid="72" grpId="0"/>
      <p:bldP spid="75" grpId="0" animBg="1"/>
      <p:bldP spid="76" grpId="0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17FABC1-0346-4ED6-BF0B-E42246402EDD}"/>
              </a:ext>
            </a:extLst>
          </p:cNvPr>
          <p:cNvSpPr txBox="1"/>
          <p:nvPr/>
        </p:nvSpPr>
        <p:spPr>
          <a:xfrm>
            <a:off x="5963119" y="4445762"/>
            <a:ext cx="202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Risk </a:t>
            </a:r>
          </a:p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3F418-E7CE-4AD8-AA6A-E6404F2B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Source Sans Pro"/>
                <a:ea typeface="新細明體"/>
              </a:rPr>
              <a:t>Key Components</a:t>
            </a:r>
            <a:endParaRPr lang="en-US" altLang="zh-TW">
              <a:ea typeface="新細明體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00BADE-0D8A-475C-A146-B687CCC73C72}"/>
              </a:ext>
            </a:extLst>
          </p:cNvPr>
          <p:cNvSpPr/>
          <p:nvPr/>
        </p:nvSpPr>
        <p:spPr>
          <a:xfrm>
            <a:off x="1559821" y="3074172"/>
            <a:ext cx="1111738" cy="1111738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Graphic 5" descr="Newspaper with solid fill">
            <a:extLst>
              <a:ext uri="{FF2B5EF4-FFF2-40B4-BE49-F238E27FC236}">
                <a16:creationId xmlns:a16="http://schemas.microsoft.com/office/drawing/2014/main" id="{A0A658F5-517C-4E4A-8BDD-A12FF9374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3903" y="3219852"/>
            <a:ext cx="804998" cy="804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E9374-D4DC-4945-844F-89F7ADA56268}"/>
              </a:ext>
            </a:extLst>
          </p:cNvPr>
          <p:cNvSpPr txBox="1"/>
          <p:nvPr/>
        </p:nvSpPr>
        <p:spPr>
          <a:xfrm>
            <a:off x="1118326" y="4424029"/>
            <a:ext cx="202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News </a:t>
            </a:r>
          </a:p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Analysis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951AD0-C86A-4974-8205-AD2C3DFB2931}"/>
              </a:ext>
            </a:extLst>
          </p:cNvPr>
          <p:cNvSpPr/>
          <p:nvPr/>
        </p:nvSpPr>
        <p:spPr>
          <a:xfrm>
            <a:off x="3981322" y="3074173"/>
            <a:ext cx="1111738" cy="1111738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Graphic 8" descr="Processor">
            <a:extLst>
              <a:ext uri="{FF2B5EF4-FFF2-40B4-BE49-F238E27FC236}">
                <a16:creationId xmlns:a16="http://schemas.microsoft.com/office/drawing/2014/main" id="{9BD81D69-D03D-4D38-BA0C-AD2AF13C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6279" y="3207159"/>
            <a:ext cx="841823" cy="845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BA651-96AC-4BCA-9A3E-EEAC49449597}"/>
              </a:ext>
            </a:extLst>
          </p:cNvPr>
          <p:cNvSpPr txBox="1"/>
          <p:nvPr/>
        </p:nvSpPr>
        <p:spPr>
          <a:xfrm>
            <a:off x="3517030" y="4424030"/>
            <a:ext cx="202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Prediction </a:t>
            </a:r>
          </a:p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Models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B77A85-85EF-4A9F-837E-21F9E6F41CB4}"/>
              </a:ext>
            </a:extLst>
          </p:cNvPr>
          <p:cNvSpPr/>
          <p:nvPr/>
        </p:nvSpPr>
        <p:spPr>
          <a:xfrm>
            <a:off x="6421358" y="3102314"/>
            <a:ext cx="1111738" cy="1111738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FED392-0716-477D-A4D3-5A1D8825451A}"/>
              </a:ext>
            </a:extLst>
          </p:cNvPr>
          <p:cNvGrpSpPr/>
          <p:nvPr/>
        </p:nvGrpSpPr>
        <p:grpSpPr>
          <a:xfrm>
            <a:off x="6621388" y="3348842"/>
            <a:ext cx="622025" cy="618683"/>
            <a:chOff x="5456598" y="2562582"/>
            <a:chExt cx="2029770" cy="2018865"/>
          </a:xfrm>
        </p:grpSpPr>
        <p:sp>
          <p:nvSpPr>
            <p:cNvPr id="14" name="Google Shape;12447;p97">
              <a:extLst>
                <a:ext uri="{FF2B5EF4-FFF2-40B4-BE49-F238E27FC236}">
                  <a16:creationId xmlns:a16="http://schemas.microsoft.com/office/drawing/2014/main" id="{6C361703-1D30-4BFC-ABE5-7D225836F8F4}"/>
                </a:ext>
              </a:extLst>
            </p:cNvPr>
            <p:cNvSpPr/>
            <p:nvPr/>
          </p:nvSpPr>
          <p:spPr>
            <a:xfrm>
              <a:off x="5456598" y="2562582"/>
              <a:ext cx="2029770" cy="2018865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242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raphic 14" descr="Warning with solid fill">
              <a:extLst>
                <a:ext uri="{FF2B5EF4-FFF2-40B4-BE49-F238E27FC236}">
                  <a16:creationId xmlns:a16="http://schemas.microsoft.com/office/drawing/2014/main" id="{0CCF5181-381B-4CBF-AAAC-FB478CFC0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27985" y="2749443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0E193648-8C55-49BC-BD1A-6962B1A578CE}"/>
              </a:ext>
            </a:extLst>
          </p:cNvPr>
          <p:cNvSpPr/>
          <p:nvPr/>
        </p:nvSpPr>
        <p:spPr>
          <a:xfrm>
            <a:off x="9095639" y="3074172"/>
            <a:ext cx="1111738" cy="1111738"/>
          </a:xfrm>
          <a:prstGeom prst="ellipse">
            <a:avLst/>
          </a:prstGeom>
          <a:solidFill>
            <a:srgbClr val="F4F4F5"/>
          </a:solidFill>
          <a:ln w="76200">
            <a:solidFill>
              <a:srgbClr val="242F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Graphic 18" descr="Pie chart">
            <a:extLst>
              <a:ext uri="{FF2B5EF4-FFF2-40B4-BE49-F238E27FC236}">
                <a16:creationId xmlns:a16="http://schemas.microsoft.com/office/drawing/2014/main" id="{07E6D96A-E9A4-4559-9DD6-BB302D4B4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5519" y="3224053"/>
            <a:ext cx="811976" cy="8119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35F307-124F-439C-95B2-08216D5329F3}"/>
              </a:ext>
            </a:extLst>
          </p:cNvPr>
          <p:cNvSpPr txBox="1"/>
          <p:nvPr/>
        </p:nvSpPr>
        <p:spPr>
          <a:xfrm>
            <a:off x="8626217" y="4424029"/>
            <a:ext cx="202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srgbClr val="242F40"/>
                </a:solidFill>
                <a:latin typeface="Source Sans Pro" panose="020B0503030403020204" pitchFamily="34" charset="0"/>
              </a:rPr>
              <a:t>Portfolio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02841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348F69-CEDB-400E-832E-0B3836A14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1F28571A-05A3-44DE-970A-D08C9310234A}"/>
              </a:ext>
            </a:extLst>
          </p:cNvPr>
          <p:cNvSpPr txBox="1">
            <a:spLocks/>
          </p:cNvSpPr>
          <p:nvPr/>
        </p:nvSpPr>
        <p:spPr>
          <a:xfrm>
            <a:off x="4369869" y="2967334"/>
            <a:ext cx="68533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3600" b="1" kern="120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altLang="zh-TW" sz="6000">
                <a:solidFill>
                  <a:schemeClr val="bg1"/>
                </a:solidFill>
              </a:rPr>
              <a:t>News Analysis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1" name="Google Shape;903;p65">
            <a:extLst>
              <a:ext uri="{FF2B5EF4-FFF2-40B4-BE49-F238E27FC236}">
                <a16:creationId xmlns:a16="http://schemas.microsoft.com/office/drawing/2014/main" id="{6772B32C-24C3-4AC1-A071-82BCA5D353FC}"/>
              </a:ext>
            </a:extLst>
          </p:cNvPr>
          <p:cNvSpPr/>
          <p:nvPr/>
        </p:nvSpPr>
        <p:spPr>
          <a:xfrm>
            <a:off x="1245659" y="1890896"/>
            <a:ext cx="3124210" cy="3076207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solidFill>
                <a:srgbClr val="242F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" name="Graphic 4" descr="Newspaper with solid fill">
            <a:extLst>
              <a:ext uri="{FF2B5EF4-FFF2-40B4-BE49-F238E27FC236}">
                <a16:creationId xmlns:a16="http://schemas.microsoft.com/office/drawing/2014/main" id="{1755F2CF-DAEA-4816-8C8B-5D6CFF9C1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752" y="2639202"/>
            <a:ext cx="1579595" cy="15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5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1905</Words>
  <Application>Microsoft Office PowerPoint</Application>
  <PresentationFormat>Widescreen</PresentationFormat>
  <Paragraphs>462</Paragraphs>
  <Slides>54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Introduction</vt:lpstr>
      <vt:lpstr>Objectives</vt:lpstr>
      <vt:lpstr>Project Scope – Stock Market</vt:lpstr>
      <vt:lpstr>Project Scope – Stock</vt:lpstr>
      <vt:lpstr>Project Scope – Investment Goal</vt:lpstr>
      <vt:lpstr>Overview</vt:lpstr>
      <vt:lpstr>Key Components</vt:lpstr>
      <vt:lpstr>PowerPoint Presentation</vt:lpstr>
      <vt:lpstr>Stock News Collection</vt:lpstr>
      <vt:lpstr>Stock News Preprocessing</vt:lpstr>
      <vt:lpstr>Sentiment Analysis</vt:lpstr>
      <vt:lpstr>PowerPoint Presentation</vt:lpstr>
      <vt:lpstr>Stock Price Collection</vt:lpstr>
      <vt:lpstr>Stock Price Preprocessing</vt:lpstr>
      <vt:lpstr>Input to Prediction Model</vt:lpstr>
      <vt:lpstr>Input to Prediction Model</vt:lpstr>
      <vt:lpstr>Stock Price Prediction Models</vt:lpstr>
      <vt:lpstr>Stock Price Prediction Models</vt:lpstr>
      <vt:lpstr>Stock Price Prediction Models</vt:lpstr>
      <vt:lpstr>Experiment 1</vt:lpstr>
      <vt:lpstr>Experiment 1</vt:lpstr>
      <vt:lpstr>Experiment 2</vt:lpstr>
      <vt:lpstr>Results</vt:lpstr>
      <vt:lpstr>PowerPoint Presentation</vt:lpstr>
      <vt:lpstr>Certainty Equivalent (CE)</vt:lpstr>
      <vt:lpstr>Risk Evaluation</vt:lpstr>
      <vt:lpstr>Stop Points - Upper Stop &amp; Down Stop</vt:lpstr>
      <vt:lpstr>Stop Points - Upper Stop &amp; Down Stop</vt:lpstr>
      <vt:lpstr>Stock Risk Index</vt:lpstr>
      <vt:lpstr>Screening</vt:lpstr>
      <vt:lpstr>Screening</vt:lpstr>
      <vt:lpstr>Screening</vt:lpstr>
      <vt:lpstr>Screening</vt:lpstr>
      <vt:lpstr>PowerPoint Presentation</vt:lpstr>
      <vt:lpstr>Portfolio Recommendation</vt:lpstr>
      <vt:lpstr>User Info Analysis – Data Collection</vt:lpstr>
      <vt:lpstr>User Info Analysis – User Acceptable Risk Index</vt:lpstr>
      <vt:lpstr>Stock Classification</vt:lpstr>
      <vt:lpstr>Stock Classification</vt:lpstr>
      <vt:lpstr>Stock Type Distribution</vt:lpstr>
      <vt:lpstr>Stock Matrix</vt:lpstr>
      <vt:lpstr>Aggressive Portfolio</vt:lpstr>
      <vt:lpstr>Aggressive Portfolio</vt:lpstr>
      <vt:lpstr>Defensive Portfolio</vt:lpstr>
      <vt:lpstr>Aggressive Portfolio Result</vt:lpstr>
      <vt:lpstr>Defensive Portfolio Result</vt:lpstr>
      <vt:lpstr>Experiment Conclusion</vt:lpstr>
      <vt:lpstr>PowerPoint Presentation</vt:lpstr>
      <vt:lpstr>Demonstration</vt:lpstr>
      <vt:lpstr>Demonstration</vt:lpstr>
      <vt:lpstr>Conclusion</vt:lpstr>
      <vt:lpstr>Limitations and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Hou Lam LING</cp:lastModifiedBy>
  <cp:revision>2</cp:revision>
  <dcterms:created xsi:type="dcterms:W3CDTF">2021-04-24T13:20:18Z</dcterms:created>
  <dcterms:modified xsi:type="dcterms:W3CDTF">2021-05-10T13:41:34Z</dcterms:modified>
</cp:coreProperties>
</file>